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90" r:id="rId2"/>
    <p:sldId id="262" r:id="rId3"/>
    <p:sldId id="267" r:id="rId4"/>
    <p:sldId id="268" r:id="rId5"/>
    <p:sldId id="269" r:id="rId6"/>
    <p:sldId id="270" r:id="rId7"/>
    <p:sldId id="271" r:id="rId8"/>
    <p:sldId id="272" r:id="rId9"/>
    <p:sldId id="273" r:id="rId10"/>
    <p:sldId id="274" r:id="rId11"/>
    <p:sldId id="282" r:id="rId12"/>
    <p:sldId id="277" r:id="rId13"/>
    <p:sldId id="278" r:id="rId14"/>
    <p:sldId id="279" r:id="rId15"/>
    <p:sldId id="280" r:id="rId16"/>
    <p:sldId id="284" r:id="rId17"/>
    <p:sldId id="286" r:id="rId18"/>
    <p:sldId id="287" r:id="rId19"/>
    <p:sldId id="288" r:id="rId20"/>
    <p:sldId id="276"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a" initials="D"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656" y="-2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08ED14-548C-427D-B32F-20496D14EF8C}"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08ED14-548C-427D-B32F-20496D14EF8C}"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08ED14-548C-427D-B32F-20496D14EF8C}"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08ED14-548C-427D-B32F-20496D14EF8C}"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08ED14-548C-427D-B32F-20496D14EF8C}"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08ED14-548C-427D-B32F-20496D14EF8C}" type="datetimeFigureOut">
              <a:rPr lang="en-US" smtClean="0"/>
              <a:pPr/>
              <a:t>1/20/2022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08ED14-548C-427D-B32F-20496D14EF8C}" type="datetimeFigureOut">
              <a:rPr lang="en-US" smtClean="0"/>
              <a:pPr/>
              <a:t>1/20/2022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08ED14-548C-427D-B32F-20496D14EF8C}" type="datetimeFigureOut">
              <a:rPr lang="en-US" smtClean="0"/>
              <a:pPr/>
              <a:t>1/20/2022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08ED14-548C-427D-B32F-20496D14EF8C}" type="datetimeFigureOut">
              <a:rPr lang="en-US" smtClean="0"/>
              <a:pPr/>
              <a:t>1/20/2022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08ED14-548C-427D-B32F-20496D14EF8C}" type="datetimeFigureOut">
              <a:rPr lang="en-US" smtClean="0"/>
              <a:pPr/>
              <a:t>1/20/2022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08ED14-548C-427D-B32F-20496D14EF8C}" type="datetimeFigureOut">
              <a:rPr lang="en-US" smtClean="0"/>
              <a:pPr/>
              <a:t>1/20/2022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18312-51F4-4F0C-AF3C-F74821E182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8ED14-548C-427D-B32F-20496D14EF8C}" type="datetimeFigureOut">
              <a:rPr lang="en-US" smtClean="0"/>
              <a:pPr/>
              <a:t>1/20/2022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718312-51F4-4F0C-AF3C-F74821E182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www.scritub.com/gradinita/copii/METODE-DE-MODIFICARE-A-COMPORT8441519.php" TargetMode="External"/><Relationship Id="rId2" Type="http://schemas.openxmlformats.org/officeDocument/2006/relationships/hyperlink" Target="https://www.psychiatry.org/psychiatrists/practice/dsm" TargetMode="External"/><Relationship Id="rId1" Type="http://schemas.openxmlformats.org/officeDocument/2006/relationships/slideLayout" Target="../slideLayouts/slideLayout6.xml"/><Relationship Id="rId6" Type="http://schemas.openxmlformats.org/officeDocument/2006/relationships/image" Target="../media/image7.jpeg"/><Relationship Id="rId5" Type="http://schemas.openxmlformats.org/officeDocument/2006/relationships/hyperlink" Target="https://www.youtube.com/watch?v=iTzr7agImr8&amp;t=21s" TargetMode="External"/><Relationship Id="rId4" Type="http://schemas.openxmlformats.org/officeDocument/2006/relationships/hyperlink" Target="http://integrare-scolara-autism.ro/PDF/Ghidul+comunitatii+scolare+Autism+Integrare+scolara+autism.pdf"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0"/>
            <a:ext cx="7672935" cy="1928802"/>
          </a:xfrm>
        </p:spPr>
        <p:txBody>
          <a:bodyPr>
            <a:normAutofit/>
          </a:bodyPr>
          <a:lstStyle/>
          <a:p>
            <a:pPr marL="182880" indent="0" algn="ctr">
              <a:buNone/>
            </a:pPr>
            <a:r>
              <a:rPr lang="ro-RO" sz="1800" b="1" dirty="0" smtClean="0">
                <a:latin typeface="Times New Roman" panose="02020603050405020304" pitchFamily="18" charset="0"/>
                <a:cs typeface="Times New Roman" panose="02020603050405020304" pitchFamily="18" charset="0"/>
              </a:rPr>
              <a:t>MINISTERUL EDUCAȚIEI</a:t>
            </a:r>
            <a:br>
              <a:rPr lang="ro-RO" sz="1800" b="1" dirty="0" smtClean="0">
                <a:latin typeface="Times New Roman" panose="02020603050405020304" pitchFamily="18" charset="0"/>
                <a:cs typeface="Times New Roman" panose="02020603050405020304" pitchFamily="18" charset="0"/>
              </a:rPr>
            </a:br>
            <a:r>
              <a:rPr lang="ro-RO" sz="1800" b="1" dirty="0" smtClean="0">
                <a:latin typeface="Times New Roman" panose="02020603050405020304" pitchFamily="18" charset="0"/>
                <a:cs typeface="Times New Roman" panose="02020603050405020304" pitchFamily="18" charset="0"/>
              </a:rPr>
              <a:t>INSPECTORATUL ȘCOLAR JUDEȚEAN MUREȘ</a:t>
            </a:r>
            <a:br>
              <a:rPr lang="ro-RO" sz="1800" b="1" dirty="0" smtClean="0">
                <a:latin typeface="Times New Roman" panose="02020603050405020304" pitchFamily="18" charset="0"/>
                <a:cs typeface="Times New Roman" panose="02020603050405020304" pitchFamily="18" charset="0"/>
              </a:rPr>
            </a:br>
            <a:r>
              <a:rPr lang="ro-RO" sz="1800" b="1" dirty="0" smtClean="0">
                <a:latin typeface="Times New Roman" panose="02020603050405020304" pitchFamily="18" charset="0"/>
                <a:cs typeface="Times New Roman" panose="02020603050405020304" pitchFamily="18" charset="0"/>
              </a:rPr>
              <a:t>GRĂDINIȚA CU PROGRAM PRELUNGIT ,,MANPEL” TG. MUREȘ</a:t>
            </a:r>
            <a:r>
              <a:rPr lang="ro-RO" sz="1800" dirty="0" smtClean="0"/>
              <a:t/>
            </a:r>
            <a:br>
              <a:rPr lang="ro-RO" sz="1800" dirty="0" smtClean="0"/>
            </a:br>
            <a:r>
              <a:rPr lang="ro-RO" sz="1800" dirty="0" smtClean="0"/>
              <a:t/>
            </a:r>
            <a:br>
              <a:rPr lang="ro-RO" sz="1800" dirty="0" smtClean="0"/>
            </a:br>
            <a:r>
              <a:rPr lang="ro-RO" sz="1800" b="1" i="1" dirty="0" smtClean="0">
                <a:latin typeface="Times New Roman" panose="02020603050405020304" pitchFamily="18" charset="0"/>
                <a:cs typeface="Times New Roman" panose="02020603050405020304" pitchFamily="18" charset="0"/>
              </a:rPr>
              <a:t>CERC PEDAGOGIC ZONA 7 NOIEMBRIE</a:t>
            </a:r>
            <a:endParaRPr lang="en-US" sz="1800" b="1"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5286364"/>
            <a:ext cx="9144000" cy="1571636"/>
          </a:xfrm>
        </p:spPr>
        <p:txBody>
          <a:bodyPr>
            <a:normAutofit fontScale="92500" lnSpcReduction="10000"/>
          </a:bodyPr>
          <a:lstStyle/>
          <a:p>
            <a:r>
              <a:rPr lang="ro-RO" sz="1200" dirty="0" smtClean="0">
                <a:solidFill>
                  <a:schemeClr val="tx1"/>
                </a:solidFill>
                <a:latin typeface="Arial Black" panose="020B0A04020102020204" pitchFamily="34" charset="0"/>
              </a:rPr>
              <a:t>     </a:t>
            </a:r>
          </a:p>
          <a:p>
            <a:r>
              <a:rPr lang="ro-RO" sz="1200" dirty="0" smtClean="0">
                <a:solidFill>
                  <a:schemeClr val="tx1"/>
                </a:solidFill>
                <a:latin typeface="Arial Black" panose="020B0A04020102020204" pitchFamily="34" charset="0"/>
              </a:rPr>
              <a:t>  </a:t>
            </a:r>
            <a:r>
              <a:rPr lang="ro-RO" sz="1200" i="1" dirty="0" smtClean="0">
                <a:solidFill>
                  <a:schemeClr val="tx1"/>
                </a:solidFill>
                <a:latin typeface="Arial Black" panose="020B0A04020102020204" pitchFamily="34" charset="0"/>
              </a:rPr>
              <a:t>Responsabili cerc pedagogic:                                                                                            Prezentare:</a:t>
            </a:r>
          </a:p>
          <a:p>
            <a:endParaRPr lang="ro-RO" sz="1200" dirty="0">
              <a:solidFill>
                <a:schemeClr val="tx1"/>
              </a:solidFill>
              <a:latin typeface="Arial Black" panose="020B0A04020102020204" pitchFamily="34" charset="0"/>
            </a:endParaRPr>
          </a:p>
          <a:p>
            <a:r>
              <a:rPr lang="ro-RO" sz="1200" dirty="0" smtClean="0">
                <a:solidFill>
                  <a:schemeClr val="tx1"/>
                </a:solidFill>
                <a:latin typeface="Arial Black" panose="020B0A04020102020204" pitchFamily="34" charset="0"/>
              </a:rPr>
              <a:t>Prof. dr. VULTUR IOANA – MIHAELA                                                             Prof. înv. preșc. ALBERT MIHAELA</a:t>
            </a:r>
          </a:p>
          <a:p>
            <a:r>
              <a:rPr lang="ro-RO" sz="1200" dirty="0" smtClean="0">
                <a:solidFill>
                  <a:schemeClr val="tx1"/>
                </a:solidFill>
                <a:latin typeface="Arial Black" panose="020B0A04020102020204" pitchFamily="34" charset="0"/>
              </a:rPr>
              <a:t>     Prof. ZVÎNCĂ EMILIA                                                                                                   Educ. TODORAN DANIELA</a:t>
            </a:r>
          </a:p>
          <a:p>
            <a:endParaRPr lang="ro-RO" sz="1200" dirty="0" smtClean="0">
              <a:solidFill>
                <a:schemeClr val="tx1"/>
              </a:solidFill>
              <a:latin typeface="Arial Black" panose="020B0A04020102020204" pitchFamily="34" charset="0"/>
            </a:endParaRPr>
          </a:p>
          <a:p>
            <a:endParaRPr lang="ro-RO" sz="1200" dirty="0" smtClean="0">
              <a:solidFill>
                <a:schemeClr val="tx1"/>
              </a:solidFill>
              <a:latin typeface="Arial Black" panose="020B0A04020102020204" pitchFamily="34" charset="0"/>
            </a:endParaRPr>
          </a:p>
          <a:p>
            <a:r>
              <a:rPr lang="ro-RO" sz="1200" dirty="0" smtClean="0">
                <a:solidFill>
                  <a:schemeClr val="tx1"/>
                </a:solidFill>
                <a:latin typeface="Arial Black" panose="020B0A04020102020204" pitchFamily="34" charset="0"/>
              </a:rPr>
              <a:t>  </a:t>
            </a:r>
            <a:r>
              <a:rPr lang="ro-RO" sz="1200" dirty="0" smtClean="0">
                <a:solidFill>
                  <a:schemeClr val="accent6"/>
                </a:solidFill>
                <a:latin typeface="Arial Black" panose="020B0A04020102020204" pitchFamily="34" charset="0"/>
              </a:rPr>
              <a:t>25 NOIEMBRIE 2021</a:t>
            </a:r>
            <a:endParaRPr lang="en-US" sz="1200" dirty="0">
              <a:solidFill>
                <a:schemeClr val="accent6"/>
              </a:solidFill>
              <a:latin typeface="Arial Black" panose="020B0A04020102020204" pitchFamily="34" charset="0"/>
            </a:endParaRPr>
          </a:p>
        </p:txBody>
      </p:sp>
      <p:sp>
        <p:nvSpPr>
          <p:cNvPr id="4" name="Subtitle 2"/>
          <p:cNvSpPr txBox="1"/>
          <p:nvPr/>
        </p:nvSpPr>
        <p:spPr>
          <a:xfrm>
            <a:off x="357158" y="2357430"/>
            <a:ext cx="8424936" cy="1296144"/>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2200" kern="1200">
                <a:solidFill>
                  <a:schemeClr val="tx2"/>
                </a:solidFill>
                <a:latin typeface="+mn-lt"/>
                <a:ea typeface="+mn-ea"/>
                <a:cs typeface="+mn-cs"/>
              </a:defRPr>
            </a:lvl1pPr>
            <a:lvl2pPr marL="457200" indent="0" algn="ctr"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400" kern="1200">
                <a:solidFill>
                  <a:schemeClr val="tx1">
                    <a:tint val="75000"/>
                  </a:schemeClr>
                </a:solidFill>
                <a:latin typeface="+mn-lt"/>
                <a:ea typeface="+mn-ea"/>
                <a:cs typeface="+mn-cs"/>
              </a:defRPr>
            </a:lvl5pPr>
            <a:lvl6pPr marL="2286000" indent="0" algn="ctr"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spcAft>
                <a:spcPts val="300"/>
              </a:spcAft>
              <a:buClr>
                <a:schemeClr val="accent6">
                  <a:lumMod val="75000"/>
                </a:schemeClr>
              </a:buClr>
              <a:buSzPct val="130000"/>
              <a:buFont typeface="Georgia" panose="02040502050405020303" pitchFamily="18" charset="0"/>
              <a:buNone/>
              <a:defRPr sz="1400" kern="1200">
                <a:solidFill>
                  <a:schemeClr val="tx1">
                    <a:tint val="75000"/>
                  </a:schemeClr>
                </a:solidFill>
                <a:latin typeface="+mn-lt"/>
                <a:ea typeface="+mn-ea"/>
                <a:cs typeface="+mn-cs"/>
              </a:defRPr>
            </a:lvl9pPr>
          </a:lstStyle>
          <a:p>
            <a:pPr algn="just"/>
            <a:r>
              <a:rPr lang="ro-RO" sz="2400" dirty="0" smtClean="0">
                <a:solidFill>
                  <a:schemeClr val="accent4">
                    <a:lumMod val="75000"/>
                  </a:schemeClr>
                </a:solidFill>
                <a:latin typeface="Arial Black" panose="020B0A04020102020204" pitchFamily="34" charset="0"/>
              </a:rPr>
              <a:t>                                              </a:t>
            </a:r>
            <a:endParaRPr lang="en-US" sz="2400" dirty="0">
              <a:solidFill>
                <a:schemeClr val="accent4">
                  <a:lumMod val="75000"/>
                </a:schemeClr>
              </a:solidFill>
              <a:latin typeface="Arial Black" panose="020B0A04020102020204" pitchFamily="34" charset="0"/>
            </a:endParaRPr>
          </a:p>
        </p:txBody>
      </p:sp>
      <p:sp>
        <p:nvSpPr>
          <p:cNvPr id="8" name="Rectangle 7"/>
          <p:cNvSpPr/>
          <p:nvPr/>
        </p:nvSpPr>
        <p:spPr>
          <a:xfrm>
            <a:off x="0" y="1928802"/>
            <a:ext cx="9144000" cy="341632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o-RO" sz="5400" b="1" cap="all" dirty="0" smtClean="0">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STRATEGII DE BAZĂ </a:t>
            </a:r>
          </a:p>
          <a:p>
            <a:pPr algn="ctr"/>
            <a:r>
              <a:rPr lang="ro-RO" sz="5400" b="1" cap="all" dirty="0" smtClean="0">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CARE POT FI UTILIZATE </a:t>
            </a:r>
          </a:p>
          <a:p>
            <a:pPr algn="ctr"/>
            <a:r>
              <a:rPr lang="ro-RO" sz="5400" b="1" cap="all" dirty="0" smtClean="0">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rPr>
              <a:t>ÎN PROCESUL DE ÎNVĂŢARE</a:t>
            </a:r>
            <a:endParaRPr lang="en-US" sz="5400" b="1" cap="all" dirty="0">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barn(inVertical)">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barn(inVertical)">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arn(inVertical)">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fade">
                                      <p:cBhvr>
                                        <p:cTn id="39" dur="1000"/>
                                        <p:tgtEl>
                                          <p:spTgt spid="4"/>
                                        </p:tgtEl>
                                      </p:cBhvr>
                                    </p:animEffect>
                                    <p:anim calcmode="lin" valueType="num">
                                      <p:cBhvr>
                                        <p:cTn id="40" dur="1000" fill="hold"/>
                                        <p:tgtEl>
                                          <p:spTgt spid="4"/>
                                        </p:tgtEl>
                                        <p:attrNameLst>
                                          <p:attrName>ppt_x</p:attrName>
                                        </p:attrNameLst>
                                      </p:cBhvr>
                                      <p:tavLst>
                                        <p:tav tm="0">
                                          <p:val>
                                            <p:strVal val="#ppt_x"/>
                                          </p:val>
                                        </p:tav>
                                        <p:tav tm="100000">
                                          <p:val>
                                            <p:strVal val="#ppt_x"/>
                                          </p:val>
                                        </p:tav>
                                      </p:tavLst>
                                    </p:anim>
                                    <p:anim calcmode="lin" valueType="num">
                                      <p:cBhvr>
                                        <p:cTn id="4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511480" cy="6525344"/>
          </a:xfrm>
        </p:spPr>
        <p:txBody>
          <a:bodyPr>
            <a:normAutofit/>
          </a:bodyPr>
          <a:lstStyle/>
          <a:p>
            <a:r>
              <a:rPr lang="en-US" sz="1600" b="1" u="sng" dirty="0" smtClean="0">
                <a:solidFill>
                  <a:schemeClr val="tx1"/>
                </a:solidFill>
                <a:latin typeface="Times New Roman" panose="02020603050405020304" pitchFamily="18" charset="0"/>
                <a:cs typeface="Times New Roman" panose="02020603050405020304" pitchFamily="18" charset="0"/>
              </a:rPr>
              <a:t>5. </a:t>
            </a:r>
            <a:r>
              <a:rPr lang="en-US" sz="1600" b="1" u="sng" dirty="0" err="1" smtClean="0">
                <a:solidFill>
                  <a:schemeClr val="tx1"/>
                </a:solidFill>
                <a:latin typeface="Times New Roman" panose="02020603050405020304" pitchFamily="18" charset="0"/>
                <a:cs typeface="Times New Roman" panose="02020603050405020304" pitchFamily="18" charset="0"/>
              </a:rPr>
              <a:t>Strategia</a:t>
            </a:r>
            <a:r>
              <a:rPr lang="en-US" sz="1600" b="1" u="sng" dirty="0" smtClean="0">
                <a:solidFill>
                  <a:schemeClr val="tx1"/>
                </a:solidFill>
                <a:latin typeface="Times New Roman" panose="02020603050405020304" pitchFamily="18" charset="0"/>
                <a:cs typeface="Times New Roman" panose="02020603050405020304" pitchFamily="18" charset="0"/>
              </a:rPr>
              <a:t> </a:t>
            </a:r>
            <a:r>
              <a:rPr lang="en-US" sz="1600" b="1" u="sng" dirty="0" err="1" smtClean="0">
                <a:solidFill>
                  <a:schemeClr val="tx1"/>
                </a:solidFill>
                <a:latin typeface="Times New Roman" panose="02020603050405020304" pitchFamily="18" charset="0"/>
                <a:cs typeface="Times New Roman" panose="02020603050405020304" pitchFamily="18" charset="0"/>
              </a:rPr>
              <a:t>incidenței</a:t>
            </a:r>
            <a:r>
              <a:rPr lang="en-US" sz="1600" b="1" u="sng" dirty="0" smtClean="0">
                <a:solidFill>
                  <a:schemeClr val="tx1"/>
                </a:solidFill>
                <a:latin typeface="Times New Roman" panose="02020603050405020304" pitchFamily="18" charset="0"/>
                <a:cs typeface="Times New Roman" panose="02020603050405020304" pitchFamily="18" charset="0"/>
              </a:rPr>
              <a:t> de </a:t>
            </a:r>
            <a:r>
              <a:rPr lang="en-US" sz="1600" b="1" u="sng" dirty="0" err="1" smtClean="0">
                <a:solidFill>
                  <a:schemeClr val="tx1"/>
                </a:solidFill>
                <a:latin typeface="Times New Roman" panose="02020603050405020304" pitchFamily="18" charset="0"/>
                <a:cs typeface="Times New Roman" panose="02020603050405020304" pitchFamily="18" charset="0"/>
              </a:rPr>
              <a:t>grup</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Cum se va proceda în cazul în care în grupă sunt câțiva copii cu autism? Nu e posibil să se acorde toată atenția doar unui copil. Cum vor fi abordate în acest caz comportamentele problematice ale copiilor cu autism și în același timp să se predea întregii grupe informații noi?</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În acest caz, </a:t>
            </a:r>
            <a:r>
              <a:rPr lang="ro-RO" sz="1600" b="1" u="sng"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principiul contingenței grupului </a:t>
            </a:r>
            <a:r>
              <a:rPr lang="ro-RO" sz="1600" dirty="0" smtClean="0">
                <a:solidFill>
                  <a:schemeClr val="tx1"/>
                </a:solidFill>
                <a:latin typeface="Times New Roman" panose="02020603050405020304" pitchFamily="18" charset="0"/>
                <a:cs typeface="Times New Roman" panose="02020603050405020304" pitchFamily="18" charset="0"/>
              </a:rPr>
              <a:t>este adesea cel mai bun mod de a reduce comportamentele problematice, de a consolida comportamentele bune, și de a învăța abilități importante.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Există </a:t>
            </a:r>
            <a:r>
              <a:rPr lang="ro-RO" sz="1600" b="1" i="1" dirty="0" smtClean="0">
                <a:solidFill>
                  <a:schemeClr val="tx1"/>
                </a:solidFill>
                <a:latin typeface="Times New Roman" panose="02020603050405020304" pitchFamily="18" charset="0"/>
                <a:cs typeface="Times New Roman" panose="02020603050405020304" pitchFamily="18" charset="0"/>
              </a:rPr>
              <a:t>trei moduri </a:t>
            </a:r>
            <a:r>
              <a:rPr lang="ro-RO" sz="1600" dirty="0" smtClean="0">
                <a:solidFill>
                  <a:schemeClr val="tx1"/>
                </a:solidFill>
                <a:latin typeface="Times New Roman" panose="02020603050405020304" pitchFamily="18" charset="0"/>
                <a:cs typeface="Times New Roman" panose="02020603050405020304" pitchFamily="18" charset="0"/>
              </a:rPr>
              <a:t>de aplicare a principiului contingenței grupului: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 </a:t>
            </a:r>
            <a:r>
              <a:rPr lang="ro-RO" sz="1600" dirty="0" smtClean="0">
                <a:solidFill>
                  <a:schemeClr val="tx1"/>
                </a:solidFill>
                <a:latin typeface="Times New Roman" panose="02020603050405020304" pitchFamily="18" charset="0"/>
                <a:cs typeface="Times New Roman" panose="02020603050405020304" pitchFamily="18" charset="0"/>
              </a:rPr>
              <a:t>dependent,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 </a:t>
            </a:r>
            <a:r>
              <a:rPr lang="ro-RO" sz="1600" dirty="0" smtClean="0">
                <a:solidFill>
                  <a:schemeClr val="tx1"/>
                </a:solidFill>
                <a:latin typeface="Times New Roman" panose="02020603050405020304" pitchFamily="18" charset="0"/>
                <a:cs typeface="Times New Roman" panose="02020603050405020304" pitchFamily="18" charset="0"/>
              </a:rPr>
              <a:t>independent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 </a:t>
            </a:r>
            <a:r>
              <a:rPr lang="ro-RO" sz="1600" dirty="0" smtClean="0">
                <a:solidFill>
                  <a:schemeClr val="tx1"/>
                </a:solidFill>
                <a:latin typeface="Times New Roman" panose="02020603050405020304" pitchFamily="18" charset="0"/>
                <a:cs typeface="Times New Roman" panose="02020603050405020304" pitchFamily="18" charset="0"/>
              </a:rPr>
              <a:t>interdependent.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t>
            </a:r>
            <a:r>
              <a:rPr lang="ro-RO" sz="1600" b="1" dirty="0" smtClean="0">
                <a:solidFill>
                  <a:srgbClr val="FF0000"/>
                </a:solidFill>
                <a:latin typeface="Times New Roman" panose="02020603050405020304" pitchFamily="18" charset="0"/>
                <a:cs typeface="Times New Roman" panose="02020603050405020304" pitchFamily="18" charset="0"/>
              </a:rPr>
              <a:t>Modul dependent </a:t>
            </a:r>
            <a:r>
              <a:rPr lang="ro-RO" sz="1600" dirty="0" smtClean="0">
                <a:solidFill>
                  <a:schemeClr val="tx1"/>
                </a:solidFill>
                <a:latin typeface="Times New Roman" panose="02020603050405020304" pitchFamily="18" charset="0"/>
                <a:cs typeface="Times New Roman" panose="02020603050405020304" pitchFamily="18" charset="0"/>
              </a:rPr>
              <a:t>constă în recompensarea întregului grup pentru comportamentul adecvat al unuia (sau mai multor) dintre membrii săi.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În cazul </a:t>
            </a:r>
            <a:r>
              <a:rPr lang="ro-RO" sz="1600" b="1" dirty="0" smtClean="0">
                <a:solidFill>
                  <a:srgbClr val="FF0000"/>
                </a:solidFill>
                <a:latin typeface="Times New Roman" panose="02020603050405020304" pitchFamily="18" charset="0"/>
                <a:cs typeface="Times New Roman" panose="02020603050405020304" pitchFamily="18" charset="0"/>
              </a:rPr>
              <a:t>modului independent </a:t>
            </a:r>
            <a:r>
              <a:rPr lang="ro-RO" sz="1600" dirty="0" smtClean="0">
                <a:solidFill>
                  <a:schemeClr val="tx1"/>
                </a:solidFill>
                <a:latin typeface="Times New Roman" panose="02020603050405020304" pitchFamily="18" charset="0"/>
                <a:cs typeface="Times New Roman" panose="02020603050405020304" pitchFamily="18" charset="0"/>
              </a:rPr>
              <a:t>de aplicare a principiului contingenței grupului, </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recompense se va acorda doar acelor membri ai grupului care corespund unui criteriu.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t>
            </a:r>
            <a:r>
              <a:rPr lang="ro-RO" sz="1600" b="1" dirty="0" smtClean="0">
                <a:solidFill>
                  <a:srgbClr val="FF0000"/>
                </a:solidFill>
                <a:latin typeface="Times New Roman" panose="02020603050405020304" pitchFamily="18" charset="0"/>
                <a:cs typeface="Times New Roman" panose="02020603050405020304" pitchFamily="18" charset="0"/>
              </a:rPr>
              <a:t>Modul interdependent </a:t>
            </a:r>
            <a:r>
              <a:rPr lang="ro-RO" sz="1600" dirty="0" smtClean="0">
                <a:solidFill>
                  <a:schemeClr val="tx1"/>
                </a:solidFill>
                <a:latin typeface="Times New Roman" panose="02020603050405020304" pitchFamily="18" charset="0"/>
                <a:cs typeface="Times New Roman" panose="02020603050405020304" pitchFamily="18" charset="0"/>
              </a:rPr>
              <a:t>de contingență a grupului are loc atunci când recompensa se </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  </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acordă întregului grup, dacă și numai în cazul în care, fiecare membru al grupului                  îndeplinește  criteriul enunțat.</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endParaRPr lang="en-US" sz="1500" dirty="0">
              <a:solidFill>
                <a:schemeClr val="tx1"/>
              </a:solidFill>
              <a:latin typeface="Times New Roman" panose="02020603050405020304" pitchFamily="18" charset="0"/>
              <a:cs typeface="Times New Roman" panose="02020603050405020304" pitchFamily="18" charset="0"/>
            </a:endParaRPr>
          </a:p>
        </p:txBody>
      </p:sp>
      <p:pic>
        <p:nvPicPr>
          <p:cNvPr id="3" name="Picture 2" descr="F:\AUTISM\WhatsApp Image 2021-11-18 at 17.39.14.jpeg"/>
          <p:cNvPicPr>
            <a:picLocks noChangeAspect="1" noChangeArrowheads="1"/>
          </p:cNvPicPr>
          <p:nvPr/>
        </p:nvPicPr>
        <p:blipFill>
          <a:blip r:embed="rId2" cstate="print"/>
          <a:srcRect l="8239" r="11163"/>
          <a:stretch>
            <a:fillRect/>
          </a:stretch>
        </p:blipFill>
        <p:spPr bwMode="auto">
          <a:xfrm>
            <a:off x="7847856" y="4810844"/>
            <a:ext cx="1296144" cy="2047156"/>
          </a:xfrm>
          <a:prstGeom prst="rect">
            <a:avLst/>
          </a:prstGeom>
          <a:noFill/>
        </p:spPr>
      </p:pic>
    </p:spTree>
  </p:cSld>
  <p:clrMapOvr>
    <a:masterClrMapping/>
  </p:clrMapOvr>
  <p:transition>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84976" cy="6669360"/>
          </a:xfrm>
        </p:spPr>
        <p:txBody>
          <a:bodyPr>
            <a:normAutofit/>
          </a:bodyPr>
          <a:lstStyle/>
          <a:p>
            <a:pPr fontAlgn="base"/>
            <a:r>
              <a:rPr lang="en-US" sz="1600" b="1" u="sng" dirty="0" smtClean="0">
                <a:solidFill>
                  <a:schemeClr val="tx1"/>
                </a:solidFill>
                <a:latin typeface="Times New Roman" panose="02020603050405020304" pitchFamily="18" charset="0"/>
                <a:cs typeface="Times New Roman" panose="02020603050405020304" pitchFamily="18" charset="0"/>
              </a:rPr>
              <a:t>6. </a:t>
            </a:r>
            <a:r>
              <a:rPr lang="en-US" sz="1600" b="1" u="sng" dirty="0" err="1" smtClean="0">
                <a:solidFill>
                  <a:schemeClr val="tx1"/>
                </a:solidFill>
                <a:latin typeface="Times New Roman" panose="02020603050405020304" pitchFamily="18" charset="0"/>
                <a:cs typeface="Times New Roman" panose="02020603050405020304" pitchFamily="18" charset="0"/>
              </a:rPr>
              <a:t>Înlocuirea</a:t>
            </a:r>
            <a:r>
              <a:rPr lang="en-US" sz="1600" b="1" u="sng" dirty="0" smtClean="0">
                <a:solidFill>
                  <a:schemeClr val="tx1"/>
                </a:solidFill>
                <a:latin typeface="Times New Roman" panose="02020603050405020304" pitchFamily="18" charset="0"/>
                <a:cs typeface="Times New Roman" panose="02020603050405020304" pitchFamily="18" charset="0"/>
              </a:rPr>
              <a:t> </a:t>
            </a:r>
            <a:r>
              <a:rPr lang="en-US" sz="1600" b="1" u="sng" dirty="0" err="1" smtClean="0">
                <a:solidFill>
                  <a:schemeClr val="tx1"/>
                </a:solidFill>
                <a:latin typeface="Times New Roman" panose="02020603050405020304" pitchFamily="18" charset="0"/>
                <a:cs typeface="Times New Roman" panose="02020603050405020304" pitchFamily="18" charset="0"/>
              </a:rPr>
              <a:t>comportamentului</a:t>
            </a:r>
            <a:r>
              <a:rPr lang="en-US" sz="1600" b="1" u="sng" dirty="0" smtClean="0">
                <a:solidFill>
                  <a:schemeClr val="tx1"/>
                </a:solidFill>
                <a:latin typeface="Times New Roman" panose="02020603050405020304" pitchFamily="18" charset="0"/>
                <a:cs typeface="Times New Roman" panose="02020603050405020304" pitchFamily="18" charset="0"/>
              </a:rPr>
              <a:t> / </a:t>
            </a:r>
            <a:r>
              <a:rPr lang="en-US" sz="1600" b="1" u="sng" dirty="0" err="1" smtClean="0">
                <a:solidFill>
                  <a:schemeClr val="tx1"/>
                </a:solidFill>
                <a:latin typeface="Times New Roman" panose="02020603050405020304" pitchFamily="18" charset="0"/>
                <a:cs typeface="Times New Roman" panose="02020603050405020304" pitchFamily="18" charset="0"/>
              </a:rPr>
              <a:t>comportamentelor</a:t>
            </a:r>
            <a:r>
              <a:rPr lang="en-US" sz="1600" b="1" u="sng" dirty="0" smtClean="0">
                <a:solidFill>
                  <a:schemeClr val="tx1"/>
                </a:solidFill>
                <a:latin typeface="Times New Roman" panose="02020603050405020304" pitchFamily="18" charset="0"/>
                <a:cs typeface="Times New Roman" panose="02020603050405020304" pitchFamily="18" charset="0"/>
              </a:rPr>
              <a:t> alternative</a:t>
            </a:r>
            <a:r>
              <a:rPr lang="ro-RO" sz="1600" b="1" u="sng" dirty="0" smtClean="0">
                <a:solidFill>
                  <a:schemeClr val="tx1"/>
                </a:solidFill>
                <a:latin typeface="Times New Roman" panose="02020603050405020304" pitchFamily="18" charset="0"/>
                <a:cs typeface="Times New Roman" panose="02020603050405020304" pitchFamily="18" charset="0"/>
              </a:rPr>
              <a:t/>
            </a:r>
            <a:br>
              <a:rPr lang="ro-RO" sz="1600" b="1" u="sng" dirty="0" smtClean="0">
                <a:solidFill>
                  <a:schemeClr val="tx1"/>
                </a:solidFill>
                <a:latin typeface="Times New Roman" panose="02020603050405020304" pitchFamily="18" charset="0"/>
                <a:cs typeface="Times New Roman" panose="02020603050405020304" pitchFamily="18" charset="0"/>
              </a:rPr>
            </a:br>
            <a:r>
              <a:rPr lang="ro-RO" sz="1600" b="1" u="sng" dirty="0" smtClean="0">
                <a:solidFill>
                  <a:schemeClr val="tx1"/>
                </a:solidFill>
                <a:latin typeface="Times New Roman" panose="02020603050405020304" pitchFamily="18" charset="0"/>
                <a:cs typeface="Times New Roman" panose="02020603050405020304" pitchFamily="18" charset="0"/>
              </a:rPr>
              <a:t/>
            </a:r>
            <a:br>
              <a:rPr lang="ro-RO" sz="1600" b="1" u="sng" dirty="0" smtClean="0">
                <a:solidFill>
                  <a:schemeClr val="tx1"/>
                </a:solidFill>
                <a:latin typeface="Times New Roman" panose="02020603050405020304" pitchFamily="18" charset="0"/>
                <a:cs typeface="Times New Roman" panose="02020603050405020304" pitchFamily="18" charset="0"/>
              </a:rPr>
            </a:br>
            <a:r>
              <a:rPr lang="ro-RO" sz="1600" dirty="0" smtClean="0"/>
              <a:t> 	</a:t>
            </a:r>
            <a:r>
              <a:rPr lang="ro-RO" sz="1500" dirty="0" smtClean="0">
                <a:solidFill>
                  <a:schemeClr val="tx1"/>
                </a:solidFill>
                <a:latin typeface="Times New Roman" panose="02020603050405020304" pitchFamily="18" charset="0"/>
                <a:cs typeface="Times New Roman" panose="02020603050405020304" pitchFamily="18" charset="0"/>
              </a:rPr>
              <a:t>Comportamentele problematice în contextul educativ preşcolar sau şcolar afectează relația copilului cu profesorul, are impact major asupra conduitei și performanței școlare, aduce mari dezavantaje în relația cu familia şi cu ceilalți colegi.</a:t>
            </a: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Înlocuirea comportamentului problemă printr-un comportament alternativ are loc în câteva etape:</a:t>
            </a: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A. </a:t>
            </a:r>
            <a:r>
              <a:rPr lang="ro-RO" sz="1500" b="1" i="1" dirty="0" smtClean="0">
                <a:solidFill>
                  <a:schemeClr val="tx1"/>
                </a:solidFill>
                <a:latin typeface="Times New Roman" panose="02020603050405020304" pitchFamily="18" charset="0"/>
                <a:cs typeface="Times New Roman" panose="02020603050405020304" pitchFamily="18" charset="0"/>
              </a:rPr>
              <a:t>Identificarea comportamentului problemă și a comportamentului alternativ</a:t>
            </a: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Exemplu:</a:t>
            </a: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a:t>
            </a:r>
            <a:br>
              <a:rPr lang="ro-RO" sz="1500" i="1"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a:r>
            <a:br>
              <a:rPr lang="ro-RO" sz="1500" i="1"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a:r>
            <a:br>
              <a:rPr lang="ro-RO" sz="1500" i="1"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a:r>
            <a:br>
              <a:rPr lang="ro-RO" sz="1500" i="1"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a:r>
            <a:br>
              <a:rPr lang="ro-RO" sz="1500" i="1"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a:r>
            <a:br>
              <a:rPr lang="ro-RO" sz="1500" i="1"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a:r>
            <a:br>
              <a:rPr lang="ro-RO" sz="1500" i="1" dirty="0" smtClean="0">
                <a:solidFill>
                  <a:schemeClr val="tx1"/>
                </a:solidFill>
                <a:latin typeface="Times New Roman" panose="02020603050405020304" pitchFamily="18" charset="0"/>
                <a:cs typeface="Times New Roman" panose="02020603050405020304" pitchFamily="18" charset="0"/>
              </a:rPr>
            </a:b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B. </a:t>
            </a:r>
            <a:r>
              <a:rPr lang="ro-RO" sz="1500" b="1" i="1" dirty="0" smtClean="0">
                <a:solidFill>
                  <a:schemeClr val="tx1"/>
                </a:solidFill>
                <a:latin typeface="Times New Roman" panose="02020603050405020304" pitchFamily="18" charset="0"/>
                <a:cs typeface="Times New Roman" panose="02020603050405020304" pitchFamily="18" charset="0"/>
              </a:rPr>
              <a:t>Colectarea datelor</a:t>
            </a:r>
            <a:r>
              <a:rPr lang="ro-RO" sz="1500" i="1" dirty="0" smtClean="0">
                <a:solidFill>
                  <a:schemeClr val="tx1"/>
                </a:solidFill>
                <a:latin typeface="Times New Roman" panose="02020603050405020304" pitchFamily="18" charset="0"/>
                <a:cs typeface="Times New Roman" panose="02020603050405020304" pitchFamily="18" charset="0"/>
              </a:rPr>
              <a:t/>
            </a:r>
            <a:br>
              <a:rPr lang="ro-RO" sz="1500" i="1"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a:r>
            <a:br>
              <a:rPr lang="ro-RO" sz="1500" i="1"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Scopul colectării datelor este de a înțelege când, unde, cât de des apare comportamentul            problemă și cât durează acesta. </a:t>
            </a:r>
            <a:br>
              <a:rPr lang="ro-RO" sz="1500" dirty="0" smtClean="0">
                <a:solidFill>
                  <a:schemeClr val="tx1"/>
                </a:solidFill>
                <a:latin typeface="Times New Roman" panose="02020603050405020304" pitchFamily="18" charset="0"/>
                <a:cs typeface="Times New Roman" panose="02020603050405020304" pitchFamily="18" charset="0"/>
              </a:rPr>
            </a:b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500" i="1" dirty="0" smtClean="0">
                <a:solidFill>
                  <a:schemeClr val="tx1"/>
                </a:solidFill>
                <a:latin typeface="Times New Roman" panose="02020603050405020304" pitchFamily="18" charset="0"/>
                <a:cs typeface="Times New Roman" panose="02020603050405020304" pitchFamily="18" charset="0"/>
              </a:rPr>
              <a:t> C. </a:t>
            </a:r>
            <a:r>
              <a:rPr lang="ro-RO" sz="1500" b="1" i="1" dirty="0" smtClean="0">
                <a:solidFill>
                  <a:schemeClr val="tx1"/>
                </a:solidFill>
                <a:latin typeface="Times New Roman" panose="02020603050405020304" pitchFamily="18" charset="0"/>
                <a:cs typeface="Times New Roman" panose="02020603050405020304" pitchFamily="18" charset="0"/>
              </a:rPr>
              <a:t>Stabilirea funcției comportamentului problemă</a:t>
            </a: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Succesul schimbării eficiente a comportamentelor în timp este </a:t>
            </a:r>
            <a:r>
              <a:rPr lang="ro-RO" sz="1500" b="1" dirty="0" smtClean="0">
                <a:solidFill>
                  <a:schemeClr val="tx1"/>
                </a:solidFill>
                <a:latin typeface="Times New Roman" panose="02020603050405020304" pitchFamily="18" charset="0"/>
                <a:cs typeface="Times New Roman" panose="02020603050405020304" pitchFamily="18" charset="0"/>
              </a:rPr>
              <a:t>înțelegerea funcției                  </a:t>
            </a:r>
            <a:r>
              <a:rPr lang="ro-RO" sz="1500" dirty="0" smtClean="0">
                <a:solidFill>
                  <a:schemeClr val="tx1"/>
                </a:solidFill>
                <a:latin typeface="Times New Roman" panose="02020603050405020304" pitchFamily="18" charset="0"/>
                <a:cs typeface="Times New Roman" panose="02020603050405020304" pitchFamily="18" charset="0"/>
              </a:rPr>
              <a:t> acestora. În primul rând trebuie să știm că comportamentele problemă nu sunt întâmplătoare.</a:t>
            </a:r>
            <a:r>
              <a:rPr lang="ro-RO" sz="1600" dirty="0" smtClean="0"/>
              <a:t/>
            </a:r>
            <a:br>
              <a:rPr lang="ro-RO" sz="1600" dirty="0" smtClean="0"/>
            </a:br>
            <a:endParaRPr lang="en-US" sz="1600" b="1" u="sng" dirty="0">
              <a:solidFill>
                <a:schemeClr val="tx1"/>
              </a:solidFill>
              <a:latin typeface="Times New Roman" panose="02020603050405020304" pitchFamily="18" charset="0"/>
              <a:cs typeface="Times New Roman" panose="02020603050405020304" pitchFamily="18" charset="0"/>
            </a:endParaRPr>
          </a:p>
        </p:txBody>
      </p:sp>
      <p:pic>
        <p:nvPicPr>
          <p:cNvPr id="3" name="Picture 2" descr="F:\AUTISM\WhatsApp Image 2021-11-18 at 17.39.14.jpeg"/>
          <p:cNvPicPr>
            <a:picLocks noChangeAspect="1" noChangeArrowheads="1"/>
          </p:cNvPicPr>
          <p:nvPr/>
        </p:nvPicPr>
        <p:blipFill>
          <a:blip r:embed="rId2" cstate="print"/>
          <a:srcRect l="8239" r="11163"/>
          <a:stretch>
            <a:fillRect/>
          </a:stretch>
        </p:blipFill>
        <p:spPr bwMode="auto">
          <a:xfrm>
            <a:off x="7847856" y="4810844"/>
            <a:ext cx="1296144" cy="2047156"/>
          </a:xfrm>
          <a:prstGeom prst="rect">
            <a:avLst/>
          </a:prstGeom>
          <a:noFill/>
        </p:spPr>
      </p:pic>
      <p:graphicFrame>
        <p:nvGraphicFramePr>
          <p:cNvPr id="4" name="Table 3"/>
          <p:cNvGraphicFramePr>
            <a:graphicFrameLocks noGrp="1"/>
          </p:cNvGraphicFramePr>
          <p:nvPr/>
        </p:nvGraphicFramePr>
        <p:xfrm>
          <a:off x="323528" y="2852936"/>
          <a:ext cx="8136904" cy="1800201"/>
        </p:xfrm>
        <a:graphic>
          <a:graphicData uri="http://schemas.openxmlformats.org/drawingml/2006/table">
            <a:tbl>
              <a:tblPr firstRow="1" bandRow="1">
                <a:tableStyleId>{5C22544A-7EE6-4342-B048-85BDC9FD1C3A}</a:tableStyleId>
              </a:tblPr>
              <a:tblGrid>
                <a:gridCol w="4068452"/>
                <a:gridCol w="4068452"/>
              </a:tblGrid>
              <a:tr h="600067">
                <a:tc>
                  <a:txBody>
                    <a:bodyPr/>
                    <a:lstStyle/>
                    <a:p>
                      <a:r>
                        <a:rPr lang="ro-RO" sz="1600" i="1" dirty="0" smtClean="0">
                          <a:latin typeface="Times New Roman" panose="02020603050405020304" pitchFamily="18" charset="0"/>
                          <a:ea typeface="Times New Roman" panose="02020603050405020304"/>
                          <a:cs typeface="Times New Roman" panose="02020603050405020304" pitchFamily="18" charset="0"/>
                        </a:rPr>
                        <a:t>Comportamentul problemă</a:t>
                      </a:r>
                      <a:endParaRPr lang="en-US" dirty="0">
                        <a:latin typeface="Times New Roman" panose="02020603050405020304" pitchFamily="18" charset="0"/>
                        <a:cs typeface="Times New Roman" panose="02020603050405020304" pitchFamily="18" charset="0"/>
                      </a:endParaRPr>
                    </a:p>
                  </a:txBody>
                  <a:tcPr/>
                </a:tc>
                <a:tc>
                  <a:txBody>
                    <a:bodyPr/>
                    <a:lstStyle/>
                    <a:p>
                      <a:r>
                        <a:rPr lang="ro-RO" sz="1600" i="1" dirty="0" smtClean="0">
                          <a:latin typeface="Times New Roman" panose="02020603050405020304" pitchFamily="18" charset="0"/>
                          <a:ea typeface="Times New Roman" panose="02020603050405020304"/>
                          <a:cs typeface="Times New Roman" panose="02020603050405020304" pitchFamily="18" charset="0"/>
                        </a:rPr>
                        <a:t>Comportamentul dezirabil/ alternativ</a:t>
                      </a:r>
                      <a:endParaRPr lang="en-US" dirty="0">
                        <a:latin typeface="Times New Roman" panose="02020603050405020304" pitchFamily="18" charset="0"/>
                        <a:cs typeface="Times New Roman" panose="02020603050405020304" pitchFamily="18" charset="0"/>
                      </a:endParaRPr>
                    </a:p>
                  </a:txBody>
                  <a:tcPr/>
                </a:tc>
              </a:tr>
              <a:tr h="600067">
                <a:tc>
                  <a:txBody>
                    <a:bodyPr/>
                    <a:lstStyle/>
                    <a:p>
                      <a:r>
                        <a:rPr kumimoji="0" lang="ro-RO" sz="1400" kern="1200" dirty="0" smtClean="0">
                          <a:solidFill>
                            <a:schemeClr val="dk1"/>
                          </a:solidFill>
                          <a:latin typeface="Times New Roman" panose="02020603050405020304" pitchFamily="18" charset="0"/>
                          <a:ea typeface="+mn-ea"/>
                          <a:cs typeface="Times New Roman" panose="02020603050405020304" pitchFamily="18" charset="0"/>
                        </a:rPr>
                        <a:t>Copilul strigă răspunsurile în timpul orelor</a:t>
                      </a:r>
                      <a:endParaRPr lang="en-US" sz="1400" dirty="0">
                        <a:latin typeface="Times New Roman" panose="02020603050405020304" pitchFamily="18" charset="0"/>
                        <a:cs typeface="Times New Roman" panose="02020603050405020304" pitchFamily="18" charset="0"/>
                      </a:endParaRPr>
                    </a:p>
                  </a:txBody>
                  <a:tcPr/>
                </a:tc>
                <a:tc>
                  <a:txBody>
                    <a:bodyPr/>
                    <a:lstStyle/>
                    <a:p>
                      <a:r>
                        <a:rPr kumimoji="0" lang="ro-RO" sz="1400" kern="1200" dirty="0" smtClean="0">
                          <a:solidFill>
                            <a:schemeClr val="dk1"/>
                          </a:solidFill>
                          <a:latin typeface="Times New Roman" panose="02020603050405020304" pitchFamily="18" charset="0"/>
                          <a:ea typeface="+mn-ea"/>
                          <a:cs typeface="Times New Roman" panose="02020603050405020304" pitchFamily="18" charset="0"/>
                        </a:rPr>
                        <a:t>Copilul ridică mâna și așteaptă să fie întrebat</a:t>
                      </a:r>
                      <a:endParaRPr lang="en-US" sz="1400" dirty="0">
                        <a:latin typeface="Times New Roman" panose="02020603050405020304" pitchFamily="18" charset="0"/>
                        <a:cs typeface="Times New Roman" panose="02020603050405020304" pitchFamily="18" charset="0"/>
                      </a:endParaRPr>
                    </a:p>
                  </a:txBody>
                  <a:tcPr/>
                </a:tc>
              </a:tr>
              <a:tr h="600067">
                <a:tc>
                  <a:txBody>
                    <a:bodyPr/>
                    <a:lstStyle/>
                    <a:p>
                      <a:r>
                        <a:rPr kumimoji="0" lang="ro-RO" sz="1400" kern="1200" dirty="0" smtClean="0">
                          <a:solidFill>
                            <a:schemeClr val="dk1"/>
                          </a:solidFill>
                          <a:latin typeface="Times New Roman" panose="02020603050405020304" pitchFamily="18" charset="0"/>
                          <a:ea typeface="+mn-ea"/>
                          <a:cs typeface="Times New Roman" panose="02020603050405020304" pitchFamily="18" charset="0"/>
                        </a:rPr>
                        <a:t>Copilul emite sunete necontrolat în timp ce profesorul citește</a:t>
                      </a:r>
                      <a:endParaRPr lang="en-US" sz="1400" dirty="0">
                        <a:latin typeface="Times New Roman" panose="02020603050405020304" pitchFamily="18" charset="0"/>
                        <a:cs typeface="Times New Roman" panose="02020603050405020304" pitchFamily="18" charset="0"/>
                      </a:endParaRPr>
                    </a:p>
                  </a:txBody>
                  <a:tcPr/>
                </a:tc>
                <a:tc>
                  <a:txBody>
                    <a:bodyPr/>
                    <a:lstStyle/>
                    <a:p>
                      <a:r>
                        <a:rPr kumimoji="0" lang="ro-RO" sz="1400" kern="1200" dirty="0" smtClean="0">
                          <a:solidFill>
                            <a:schemeClr val="dk1"/>
                          </a:solidFill>
                          <a:latin typeface="Times New Roman" panose="02020603050405020304" pitchFamily="18" charset="0"/>
                          <a:ea typeface="+mn-ea"/>
                          <a:cs typeface="Times New Roman" panose="02020603050405020304" pitchFamily="18" charset="0"/>
                        </a:rPr>
                        <a:t>Copilul stă în liniște în timp ce profesorul citește</a:t>
                      </a:r>
                      <a:endParaRPr lang="en-US" sz="1400" dirty="0">
                        <a:latin typeface="Times New Roman" panose="02020603050405020304" pitchFamily="18" charset="0"/>
                        <a:cs typeface="Times New Roman" panose="02020603050405020304" pitchFamily="18" charset="0"/>
                      </a:endParaRPr>
                    </a:p>
                  </a:txBody>
                  <a:tcPr/>
                </a:tc>
              </a:tr>
            </a:tbl>
          </a:graphicData>
        </a:graphic>
      </p:graphicFrame>
    </p:spTree>
  </p:cSld>
  <p:clrMapOvr>
    <a:masterClrMapping/>
  </p:clrMapOvr>
  <p:transition>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784976" cy="6597352"/>
          </a:xfrm>
        </p:spPr>
        <p:txBody>
          <a:bodyPr>
            <a:normAutofit/>
          </a:bodyPr>
          <a:lstStyle/>
          <a:p>
            <a:pPr fontAlgn="base"/>
            <a:r>
              <a:rPr lang="ro-RO" sz="1600" dirty="0" smtClean="0">
                <a:solidFill>
                  <a:srgbClr val="FF0000"/>
                </a:solidFill>
                <a:latin typeface="Times New Roman" panose="02020603050405020304" pitchFamily="18" charset="0"/>
                <a:cs typeface="Times New Roman" panose="02020603050405020304" pitchFamily="18" charset="0"/>
              </a:rPr>
              <a:t>Exemplu </a:t>
            </a: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Un elev cu autism se comporta cumva neadecvat încercând să provoace râsul și atenția colegilor. El trebuie învățat să spună glume ca să obțină aceeași reacție din partea colegilor.</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i="1" dirty="0" smtClean="0">
                <a:solidFill>
                  <a:schemeClr val="tx1"/>
                </a:solidFill>
                <a:latin typeface="Times New Roman" panose="02020603050405020304" pitchFamily="18" charset="0"/>
                <a:cs typeface="Times New Roman" panose="02020603050405020304" pitchFamily="18" charset="0"/>
              </a:rPr>
              <a:t> </a:t>
            </a:r>
            <a:r>
              <a:rPr lang="ro-RO" sz="1600" b="1" i="1" dirty="0" smtClean="0">
                <a:solidFill>
                  <a:schemeClr val="tx1"/>
                </a:solidFill>
                <a:latin typeface="Times New Roman" panose="02020603050405020304" pitchFamily="18" charset="0"/>
                <a:cs typeface="Times New Roman" panose="02020603050405020304" pitchFamily="18" charset="0"/>
              </a:rPr>
              <a:t>D. Înlocuirea comportamentului problemă</a:t>
            </a:r>
            <a:r>
              <a:rPr lang="ro-RO" sz="1600" i="1" dirty="0" smtClean="0">
                <a:solidFill>
                  <a:schemeClr val="tx1"/>
                </a:solidFill>
                <a:latin typeface="Times New Roman" panose="02020603050405020304" pitchFamily="18" charset="0"/>
                <a:cs typeface="Times New Roman" panose="02020603050405020304" pitchFamily="18" charset="0"/>
              </a:rPr>
              <a:t/>
            </a:r>
            <a:br>
              <a:rPr lang="ro-RO" sz="1600" i="1"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Atunci când se alege comportamentul adecvat trebuie să se țină cont și de eficiența acestuia. 	Comportamentul dezirabil trebuie să fie mai </a:t>
            </a:r>
            <a:r>
              <a:rPr lang="ro-RO" sz="1600" b="1" dirty="0" smtClean="0">
                <a:solidFill>
                  <a:schemeClr val="tx1"/>
                </a:solidFill>
                <a:latin typeface="Times New Roman" panose="02020603050405020304" pitchFamily="18" charset="0"/>
                <a:cs typeface="Times New Roman" panose="02020603050405020304" pitchFamily="18" charset="0"/>
              </a:rPr>
              <a:t>eficient</a:t>
            </a:r>
            <a:r>
              <a:rPr lang="ro-RO" sz="1600" dirty="0" smtClean="0">
                <a:solidFill>
                  <a:schemeClr val="tx1"/>
                </a:solidFill>
                <a:latin typeface="Times New Roman" panose="02020603050405020304" pitchFamily="18" charset="0"/>
                <a:cs typeface="Times New Roman" panose="02020603050405020304" pitchFamily="18" charset="0"/>
              </a:rPr>
              <a:t> decât cel problemă. Trei elemente fac un comportament eficient: manifestând comportamentul dezirabil, copilul trebuie să obțină recompensa (atenția, evitarea sarcinii sau o recompensă automată) mai rapid, mai ușor și mai fiabil.</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i="1" dirty="0" smtClean="0">
                <a:solidFill>
                  <a:schemeClr val="tx1"/>
                </a:solidFill>
                <a:latin typeface="Times New Roman" panose="02020603050405020304" pitchFamily="18" charset="0"/>
                <a:cs typeface="Times New Roman" panose="02020603050405020304" pitchFamily="18" charset="0"/>
              </a:rPr>
              <a:t/>
            </a:r>
            <a:br>
              <a:rPr lang="ro-RO" sz="1600" i="1" dirty="0" smtClean="0">
                <a:solidFill>
                  <a:schemeClr val="tx1"/>
                </a:solidFill>
                <a:latin typeface="Times New Roman" panose="02020603050405020304" pitchFamily="18" charset="0"/>
                <a:cs typeface="Times New Roman" panose="02020603050405020304" pitchFamily="18" charset="0"/>
              </a:rPr>
            </a:br>
            <a:r>
              <a:rPr lang="ro-RO" sz="1600" i="1" dirty="0" smtClean="0">
                <a:solidFill>
                  <a:schemeClr val="tx1"/>
                </a:solidFill>
                <a:latin typeface="Times New Roman" panose="02020603050405020304" pitchFamily="18" charset="0"/>
                <a:cs typeface="Times New Roman" panose="02020603050405020304" pitchFamily="18" charset="0"/>
              </a:rPr>
              <a:t> Exemplu de mod de aplicare a unui program de înlocuire a comportamentului</a:t>
            </a:r>
            <a:r>
              <a:rPr lang="ro-RO" sz="1600" i="1" dirty="0" smtClean="0"/>
              <a:t>:</a:t>
            </a: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r>
              <a:rPr lang="en-US" sz="1600" dirty="0" smtClean="0"/>
              <a:t/>
            </a:r>
            <a:br>
              <a:rPr lang="en-US" sz="1600" dirty="0" smtClean="0"/>
            </a:br>
            <a:r>
              <a:rPr lang="en-US" sz="1600" dirty="0" smtClean="0"/>
              <a:t/>
            </a:r>
            <a:br>
              <a:rPr lang="en-US" sz="1600" dirty="0" smtClean="0"/>
            </a:br>
            <a:endParaRPr lang="en-US" sz="15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nvGraphicFramePr>
        <p:xfrm>
          <a:off x="179512" y="3257684"/>
          <a:ext cx="8712968" cy="3600316"/>
        </p:xfrm>
        <a:graphic>
          <a:graphicData uri="http://schemas.openxmlformats.org/drawingml/2006/table">
            <a:tbl>
              <a:tblPr firstRow="1" bandRow="1">
                <a:tableStyleId>{5C22544A-7EE6-4342-B048-85BDC9FD1C3A}</a:tableStyleId>
              </a:tblPr>
              <a:tblGrid>
                <a:gridCol w="4356484"/>
                <a:gridCol w="4356484"/>
              </a:tblGrid>
              <a:tr h="420333">
                <a:tc>
                  <a:txBody>
                    <a:bodyPr/>
                    <a:lstStyle/>
                    <a:p>
                      <a:r>
                        <a:rPr kumimoji="0" lang="ro-RO" sz="1200" b="1" kern="1200" dirty="0" smtClean="0">
                          <a:solidFill>
                            <a:schemeClr val="lt1"/>
                          </a:solidFill>
                          <a:latin typeface="Times New Roman" panose="02020603050405020304" pitchFamily="18" charset="0"/>
                          <a:ea typeface="+mn-ea"/>
                          <a:cs typeface="Times New Roman" panose="02020603050405020304" pitchFamily="18" charset="0"/>
                        </a:rPr>
                        <a:t>Comportamentul problemă</a:t>
                      </a: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ro-RO" sz="1200" b="1" kern="1200" dirty="0" smtClean="0">
                          <a:solidFill>
                            <a:schemeClr val="lt1"/>
                          </a:solidFill>
                          <a:latin typeface="Times New Roman" panose="02020603050405020304" pitchFamily="18" charset="0"/>
                          <a:ea typeface="+mn-ea"/>
                          <a:cs typeface="Times New Roman" panose="02020603050405020304" pitchFamily="18" charset="0"/>
                        </a:rPr>
                        <a:t>Ridicarea de pe scaun în timpul orelor (înafara instrucțiilor profesorului)</a:t>
                      </a:r>
                      <a:endParaRPr lang="en-US" sz="1200" dirty="0">
                        <a:latin typeface="Times New Roman" panose="02020603050405020304" pitchFamily="18" charset="0"/>
                        <a:cs typeface="Times New Roman" panose="02020603050405020304" pitchFamily="18" charset="0"/>
                      </a:endParaRPr>
                    </a:p>
                  </a:txBody>
                  <a:tcPr/>
                </a:tc>
              </a:tr>
              <a:tr h="291398">
                <a:tc>
                  <a:txBody>
                    <a:bodyPr/>
                    <a:lstStyle/>
                    <a:p>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Funcția</a:t>
                      </a: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Evitarea sarcinilor (primar), Atenția colegilor (secundar)</a:t>
                      </a:r>
                      <a:endParaRPr lang="en-US" sz="1200" dirty="0">
                        <a:latin typeface="Times New Roman" panose="02020603050405020304" pitchFamily="18" charset="0"/>
                        <a:cs typeface="Times New Roman" panose="02020603050405020304" pitchFamily="18" charset="0"/>
                      </a:endParaRPr>
                    </a:p>
                  </a:txBody>
                  <a:tcPr/>
                </a:tc>
              </a:tr>
              <a:tr h="291398">
                <a:tc>
                  <a:txBody>
                    <a:bodyPr/>
                    <a:lstStyle/>
                    <a:p>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Comportamentul alternativ</a:t>
                      </a:r>
                      <a:endParaRPr lang="en-US" sz="1200" dirty="0">
                        <a:latin typeface="Times New Roman" panose="02020603050405020304" pitchFamily="18" charset="0"/>
                        <a:cs typeface="Times New Roman" panose="02020603050405020304" pitchFamily="18" charset="0"/>
                      </a:endParaRPr>
                    </a:p>
                  </a:txBody>
                  <a:tcPr/>
                </a:tc>
                <a:tc>
                  <a:txBody>
                    <a:bodyPr/>
                    <a:lstStyle/>
                    <a:p>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Îndeplinirea sarcinilor, implicarea în activitățile inițiate de profesor</a:t>
                      </a:r>
                      <a:endParaRPr lang="en-US" sz="1200" dirty="0">
                        <a:latin typeface="Times New Roman" panose="02020603050405020304" pitchFamily="18" charset="0"/>
                        <a:cs typeface="Times New Roman" panose="02020603050405020304" pitchFamily="18" charset="0"/>
                      </a:endParaRPr>
                    </a:p>
                  </a:txBody>
                  <a:tcPr/>
                </a:tc>
              </a:tr>
              <a:tr h="1260998">
                <a:tc>
                  <a:txBody>
                    <a:bodyPr/>
                    <a:lstStyle/>
                    <a:p>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Ajustarea antecedentului</a:t>
                      </a:r>
                      <a:endParaRPr lang="en-US" sz="1200" dirty="0">
                        <a:latin typeface="Times New Roman" panose="02020603050405020304" pitchFamily="18" charset="0"/>
                        <a:cs typeface="Times New Roman" panose="02020603050405020304" pitchFamily="18" charset="0"/>
                      </a:endParaRPr>
                    </a:p>
                  </a:txBody>
                  <a:tcPr/>
                </a:tc>
                <a:tc>
                  <a:txBody>
                    <a:bodyPr/>
                    <a:lstStyle/>
                    <a:p>
                      <a:pPr fontAlgn="base"/>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După ce profesorul anunță activitatea individuală:</a:t>
                      </a:r>
                    </a:p>
                    <a:p>
                      <a:pPr marL="228600" indent="-228600" fontAlgn="base">
                        <a:buAutoNum type="arabicPeriod"/>
                      </a:pPr>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Profesorul va prompta copilul să înceapă activitatea</a:t>
                      </a:r>
                    </a:p>
                    <a:p>
                      <a:pPr marL="228600" indent="-228600" fontAlgn="base">
                        <a:buAutoNum type="arabicPeriod"/>
                      </a:pPr>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Profesorul îl va instructa să lucreze independent 2 min, apoi să ridice mâna pentru a primi feedback</a:t>
                      </a:r>
                    </a:p>
                    <a:p>
                      <a:pPr marL="228600" indent="-228600" fontAlgn="base">
                        <a:buAutoNum type="arabicPeriod"/>
                      </a:pPr>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Profesorul va merge la banca copilului pentru a verifica lucrul independent</a:t>
                      </a:r>
                    </a:p>
                    <a:p>
                      <a:pPr marL="228600" indent="-228600" fontAlgn="base">
                        <a:buAutoNum type="arabicPeriod"/>
                      </a:pPr>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Repetarea pasului 2 și 3 până la sfârșitul activității.</a:t>
                      </a:r>
                      <a:endParaRPr lang="en-US" sz="1200" dirty="0">
                        <a:latin typeface="Times New Roman" panose="02020603050405020304" pitchFamily="18" charset="0"/>
                        <a:cs typeface="Times New Roman" panose="02020603050405020304" pitchFamily="18" charset="0"/>
                      </a:endParaRPr>
                    </a:p>
                  </a:txBody>
                  <a:tcPr/>
                </a:tc>
              </a:tr>
              <a:tr h="1092865">
                <a:tc>
                  <a:txBody>
                    <a:bodyPr/>
                    <a:lstStyle/>
                    <a:p>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Modificarea consecințelor</a:t>
                      </a:r>
                      <a:endParaRPr lang="en-US" sz="1200" dirty="0">
                        <a:latin typeface="Times New Roman" panose="02020603050405020304" pitchFamily="18" charset="0"/>
                        <a:cs typeface="Times New Roman" panose="02020603050405020304" pitchFamily="18" charset="0"/>
                      </a:endParaRPr>
                    </a:p>
                  </a:txBody>
                  <a:tcPr/>
                </a:tc>
                <a:tc>
                  <a:txBody>
                    <a:bodyPr/>
                    <a:lstStyle/>
                    <a:p>
                      <a:pPr lvl="0" fontAlgn="base"/>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1. Recompensarea comportamentului alternativ</a:t>
                      </a:r>
                      <a:endParaRPr kumimoji="0" lang="en-US" sz="1200" kern="1200" dirty="0" smtClean="0">
                        <a:solidFill>
                          <a:schemeClr val="dk1"/>
                        </a:solidFill>
                        <a:latin typeface="Times New Roman" panose="02020603050405020304" pitchFamily="18" charset="0"/>
                        <a:ea typeface="+mn-ea"/>
                        <a:cs typeface="Times New Roman" panose="02020603050405020304" pitchFamily="18" charset="0"/>
                      </a:endParaRPr>
                    </a:p>
                    <a:p>
                      <a:pPr fontAlgn="base"/>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După ce David a lucrat timp de 2-3 minute, profesorul îi permite să ia o scurtă pauză în timp ce el îi verifică lucrul</a:t>
                      </a:r>
                      <a:endParaRPr kumimoji="0" lang="en-US" sz="1200" kern="1200" dirty="0" smtClean="0">
                        <a:solidFill>
                          <a:schemeClr val="dk1"/>
                        </a:solidFill>
                        <a:latin typeface="Times New Roman" panose="02020603050405020304" pitchFamily="18" charset="0"/>
                        <a:ea typeface="+mn-ea"/>
                        <a:cs typeface="Times New Roman" panose="02020603050405020304" pitchFamily="18" charset="0"/>
                      </a:endParaRPr>
                    </a:p>
                    <a:p>
                      <a:pPr lvl="0" fontAlgn="base"/>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2. Nu se va recompensa comportamentul problemă</a:t>
                      </a:r>
                      <a:endParaRPr kumimoji="0" lang="en-US" sz="1200" kern="1200" dirty="0" smtClean="0">
                        <a:solidFill>
                          <a:schemeClr val="dk1"/>
                        </a:solidFill>
                        <a:latin typeface="Times New Roman" panose="02020603050405020304" pitchFamily="18" charset="0"/>
                        <a:ea typeface="+mn-ea"/>
                        <a:cs typeface="Times New Roman" panose="02020603050405020304" pitchFamily="18" charset="0"/>
                      </a:endParaRPr>
                    </a:p>
                    <a:p>
                      <a:r>
                        <a:rPr kumimoji="0" lang="ro-RO" sz="1200" kern="1200" dirty="0" smtClean="0">
                          <a:solidFill>
                            <a:schemeClr val="dk1"/>
                          </a:solidFill>
                          <a:latin typeface="Times New Roman" panose="02020603050405020304" pitchFamily="18" charset="0"/>
                          <a:ea typeface="+mn-ea"/>
                          <a:cs typeface="Times New Roman" panose="02020603050405020304" pitchFamily="18" charset="0"/>
                        </a:rPr>
                        <a:t>Profesorul nu-i va permite lui David să evite activitatea și să se ridice în picioare în timpul lucrului.</a:t>
                      </a:r>
                      <a:endParaRPr lang="en-US" sz="1200" dirty="0">
                        <a:latin typeface="Times New Roman" panose="02020603050405020304" pitchFamily="18" charset="0"/>
                        <a:cs typeface="Times New Roman" panose="02020603050405020304" pitchFamily="18" charset="0"/>
                      </a:endParaRPr>
                    </a:p>
                  </a:txBody>
                  <a:tcPr/>
                </a:tc>
              </a:tr>
            </a:tbl>
          </a:graphicData>
        </a:graphic>
      </p:graphicFrame>
    </p:spTree>
  </p:cSld>
  <p:clrMapOvr>
    <a:masterClrMapping/>
  </p:clrMapOvr>
  <p:transition>
    <p:pull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8712968" cy="6264696"/>
          </a:xfrm>
        </p:spPr>
        <p:txBody>
          <a:bodyPr>
            <a:normAutofit/>
          </a:bodyPr>
          <a:lstStyle/>
          <a:p>
            <a:r>
              <a:rPr lang="en-US" sz="1600" b="1" u="sng" dirty="0" smtClean="0">
                <a:solidFill>
                  <a:schemeClr val="tx1"/>
                </a:solidFill>
                <a:latin typeface="Times New Roman" panose="02020603050405020304" pitchFamily="18" charset="0"/>
                <a:cs typeface="Times New Roman" panose="02020603050405020304" pitchFamily="18" charset="0"/>
              </a:rPr>
              <a:t>7. </a:t>
            </a:r>
            <a:r>
              <a:rPr lang="en-US" sz="1600" b="1" u="sng" dirty="0" err="1" smtClean="0">
                <a:solidFill>
                  <a:schemeClr val="tx1"/>
                </a:solidFill>
                <a:latin typeface="Times New Roman" panose="02020603050405020304" pitchFamily="18" charset="0"/>
                <a:cs typeface="Times New Roman" panose="02020603050405020304" pitchFamily="18" charset="0"/>
              </a:rPr>
              <a:t>Orarele</a:t>
            </a:r>
            <a:r>
              <a:rPr lang="en-US" sz="1600" b="1" u="sng" dirty="0" smtClean="0">
                <a:solidFill>
                  <a:schemeClr val="tx1"/>
                </a:solidFill>
                <a:latin typeface="Times New Roman" panose="02020603050405020304" pitchFamily="18" charset="0"/>
                <a:cs typeface="Times New Roman" panose="02020603050405020304" pitchFamily="18" charset="0"/>
              </a:rPr>
              <a:t> </a:t>
            </a:r>
            <a:r>
              <a:rPr lang="en-US" sz="1600" b="1" u="sng" dirty="0" err="1" smtClean="0">
                <a:solidFill>
                  <a:schemeClr val="tx1"/>
                </a:solidFill>
                <a:latin typeface="Times New Roman" panose="02020603050405020304" pitchFamily="18" charset="0"/>
                <a:cs typeface="Times New Roman" panose="02020603050405020304" pitchFamily="18" charset="0"/>
              </a:rPr>
              <a:t>vizuale</a:t>
            </a: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Având în vedere că copiii cu autism întâmpină dificultăți în înțelegerea limbajului, ar fi bine ca lecțiile să aibă o structură vizuală, să decurgă după un orar vizual prestabilit. Tipul de orar vizual se alege în conformitate cu vârsta și nivelul de înțelegere al copilului. Acestea pot fi fotografii sau simboluri care reprezintă activităţile și diferite momente-cheie ale regimului zilei sau denumiri.</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u="sng" dirty="0" smtClean="0">
                <a:solidFill>
                  <a:schemeClr val="tx1"/>
                </a:solidFill>
                <a:latin typeface="Times New Roman" panose="02020603050405020304" pitchFamily="18" charset="0"/>
                <a:cs typeface="Times New Roman" panose="02020603050405020304" pitchFamily="18" charset="0"/>
              </a:rPr>
              <a:t> </a:t>
            </a:r>
            <a:r>
              <a:rPr lang="ro-RO" sz="1600" i="1" dirty="0" smtClean="0">
                <a:solidFill>
                  <a:srgbClr val="FF0000"/>
                </a:solidFill>
                <a:latin typeface="Times New Roman" panose="02020603050405020304" pitchFamily="18" charset="0"/>
                <a:cs typeface="Times New Roman" panose="02020603050405020304" pitchFamily="18" charset="0"/>
              </a:rPr>
              <a:t>Exemplu de orar vizual al zilei</a:t>
            </a: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r>
              <a:rPr lang="ro-RO" sz="1600" u="sng" dirty="0" smtClean="0"/>
              <a:t/>
            </a:r>
            <a:br>
              <a:rPr lang="ro-RO" sz="1600" u="sng" dirty="0" smtClean="0"/>
            </a:br>
            <a:endParaRPr lang="en-US" sz="1500" dirty="0">
              <a:latin typeface="Times New Roman" panose="02020603050405020304" pitchFamily="18" charset="0"/>
              <a:cs typeface="Times New Roman" panose="02020603050405020304" pitchFamily="18" charset="0"/>
            </a:endParaRPr>
          </a:p>
        </p:txBody>
      </p:sp>
      <p:pic>
        <p:nvPicPr>
          <p:cNvPr id="4" name="Picture 3"/>
          <p:cNvPicPr/>
          <p:nvPr/>
        </p:nvPicPr>
        <p:blipFill rotWithShape="1">
          <a:blip r:embed="rId2" cstate="print">
            <a:extLst>
              <a:ext uri="{28A0092B-C50C-407E-A947-70E740481C1C}">
                <a14:useLocalDpi xmlns:a14="http://schemas.microsoft.com/office/drawing/2010/main" xmlns="" val="0"/>
              </a:ext>
            </a:extLst>
          </a:blip>
          <a:srcRect l="3610" t="12471" r="8377" b="1509"/>
          <a:stretch>
            <a:fillRect/>
          </a:stretch>
        </p:blipFill>
        <p:spPr bwMode="auto">
          <a:xfrm>
            <a:off x="3203848" y="2132856"/>
            <a:ext cx="5472608" cy="4725144"/>
          </a:xfrm>
          <a:prstGeom prst="rect">
            <a:avLst/>
          </a:prstGeom>
          <a:ln>
            <a:noFill/>
          </a:ln>
        </p:spPr>
      </p:pic>
    </p:spTree>
  </p:cSld>
  <p:clrMapOvr>
    <a:masterClrMapping/>
  </p:clrMapOvr>
  <p:transition>
    <p:pull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AUTISM\WhatsApp Image 2021-11-18 at 17.39.14.jpeg"/>
          <p:cNvPicPr>
            <a:picLocks noChangeAspect="1" noChangeArrowheads="1"/>
          </p:cNvPicPr>
          <p:nvPr/>
        </p:nvPicPr>
        <p:blipFill>
          <a:blip r:embed="rId2" cstate="print"/>
          <a:srcRect l="8239" r="11163"/>
          <a:stretch>
            <a:fillRect/>
          </a:stretch>
        </p:blipFill>
        <p:spPr bwMode="auto">
          <a:xfrm>
            <a:off x="7847856" y="4810844"/>
            <a:ext cx="1296144" cy="2047156"/>
          </a:xfrm>
          <a:prstGeom prst="rect">
            <a:avLst/>
          </a:prstGeom>
          <a:noFill/>
        </p:spPr>
      </p:pic>
      <p:sp>
        <p:nvSpPr>
          <p:cNvPr id="2" name="Title 1"/>
          <p:cNvSpPr>
            <a:spLocks noGrp="1"/>
          </p:cNvSpPr>
          <p:nvPr>
            <p:ph type="title"/>
          </p:nvPr>
        </p:nvSpPr>
        <p:spPr>
          <a:xfrm>
            <a:off x="251520" y="332656"/>
            <a:ext cx="8712968" cy="6264696"/>
          </a:xfrm>
        </p:spPr>
        <p:txBody>
          <a:bodyPr>
            <a:normAutofit fontScale="90000"/>
          </a:bodyPr>
          <a:lstStyle/>
          <a:p>
            <a:r>
              <a:rPr lang="en-US" sz="1600" b="1" u="sng" dirty="0" smtClean="0">
                <a:solidFill>
                  <a:schemeClr val="tx1"/>
                </a:solidFill>
                <a:latin typeface="Times New Roman" panose="02020603050405020304" pitchFamily="18" charset="0"/>
                <a:cs typeface="Times New Roman" panose="02020603050405020304" pitchFamily="18" charset="0"/>
              </a:rPr>
              <a:t>8. </a:t>
            </a:r>
            <a:r>
              <a:rPr lang="en-US" sz="1600" b="1" u="sng" dirty="0" err="1" smtClean="0">
                <a:solidFill>
                  <a:schemeClr val="tx1"/>
                </a:solidFill>
                <a:latin typeface="Times New Roman" panose="02020603050405020304" pitchFamily="18" charset="0"/>
                <a:cs typeface="Times New Roman" panose="02020603050405020304" pitchFamily="18" charset="0"/>
              </a:rPr>
              <a:t>Comportamentul</a:t>
            </a:r>
            <a:r>
              <a:rPr lang="en-US" sz="1600" b="1" u="sng" dirty="0" smtClean="0">
                <a:solidFill>
                  <a:schemeClr val="tx1"/>
                </a:solidFill>
                <a:latin typeface="Times New Roman" panose="02020603050405020304" pitchFamily="18" charset="0"/>
                <a:cs typeface="Times New Roman" panose="02020603050405020304" pitchFamily="18" charset="0"/>
              </a:rPr>
              <a:t> </a:t>
            </a:r>
            <a:r>
              <a:rPr lang="en-US" sz="1600" b="1" u="sng" dirty="0" err="1" smtClean="0">
                <a:solidFill>
                  <a:schemeClr val="tx1"/>
                </a:solidFill>
                <a:latin typeface="Times New Roman" panose="02020603050405020304" pitchFamily="18" charset="0"/>
                <a:cs typeface="Times New Roman" panose="02020603050405020304" pitchFamily="18" charset="0"/>
              </a:rPr>
              <a:t>guvernat</a:t>
            </a:r>
            <a:r>
              <a:rPr lang="en-US" sz="1600" b="1" u="sng" dirty="0" smtClean="0">
                <a:solidFill>
                  <a:schemeClr val="tx1"/>
                </a:solidFill>
                <a:latin typeface="Times New Roman" panose="02020603050405020304" pitchFamily="18" charset="0"/>
                <a:cs typeface="Times New Roman" panose="02020603050405020304" pitchFamily="18" charset="0"/>
              </a:rPr>
              <a:t> de </a:t>
            </a:r>
            <a:r>
              <a:rPr lang="en-US" sz="1600" b="1" u="sng" dirty="0" err="1" smtClean="0">
                <a:solidFill>
                  <a:schemeClr val="tx1"/>
                </a:solidFill>
                <a:latin typeface="Times New Roman" panose="02020603050405020304" pitchFamily="18" charset="0"/>
                <a:cs typeface="Times New Roman" panose="02020603050405020304" pitchFamily="18" charset="0"/>
              </a:rPr>
              <a:t>reguli</a:t>
            </a:r>
            <a:r>
              <a:rPr lang="en-US" sz="1600" b="1" u="sng" dirty="0" smtClean="0">
                <a:solidFill>
                  <a:schemeClr val="tx1"/>
                </a:solidFill>
                <a:latin typeface="Times New Roman" panose="02020603050405020304" pitchFamily="18" charset="0"/>
                <a:cs typeface="Times New Roman" panose="02020603050405020304" pitchFamily="18" charset="0"/>
              </a:rPr>
              <a:t> (Rule Governed Behavior)</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Modul de predare a regulilor pentru copiii cu autism se poate dovedi cu totul diferit. Pentru copiii din partea de jos a spectrului autistic, se va baza pe relația imediată dintre cerere, răspuns și recompensă în procesul de învățare a comportamentului dorit.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De cele mai multe ori, comportamentul guvernat de reguli este ușor de predat și are un efect pozitiv asupra copiilor cu autism înalt funcțional.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i="1" dirty="0" smtClean="0">
                <a:solidFill>
                  <a:schemeClr val="tx1"/>
                </a:solidFill>
                <a:latin typeface="Times New Roman" panose="02020603050405020304" pitchFamily="18" charset="0"/>
                <a:cs typeface="Times New Roman" panose="02020603050405020304" pitchFamily="18" charset="0"/>
              </a:rPr>
              <a:t>Câteva trucuri pe care să le folosiți în procesul de învățare a regulilor:</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a. </a:t>
            </a:r>
            <a:r>
              <a:rPr lang="ro-RO" sz="1600" dirty="0" smtClean="0">
                <a:solidFill>
                  <a:schemeClr val="tx1"/>
                </a:solidFill>
                <a:latin typeface="Times New Roman" panose="02020603050405020304" pitchFamily="18" charset="0"/>
                <a:cs typeface="Times New Roman" panose="02020603050405020304" pitchFamily="18" charset="0"/>
              </a:rPr>
              <a:t>Regula se va formula cât mai scurt și mai inteligibil posibil (nu mai mult de 5-6 cuvinte). Se va formula într-un mod cât mai pozitiv, fără a folosi negații. Se va axa pe comportamentul dorit. În primul rând se va asigura de faptul că regulile sunt cu adevărat importante pentru orele de clasă și că vor fi recompensate de întreg personalul clasei.</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b="1" i="1" dirty="0" smtClean="0">
                <a:solidFill>
                  <a:srgbClr val="FF0000"/>
                </a:solidFill>
                <a:latin typeface="Times New Roman" panose="02020603050405020304" pitchFamily="18" charset="0"/>
                <a:cs typeface="Times New Roman" panose="02020603050405020304" pitchFamily="18" charset="0"/>
              </a:rPr>
              <a:t>Exemple de reguli: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Intră în grupă</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Rămâi la locul tău în timpul activităţii</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Mâinile pe creion, caiet, carte sau masă</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Vorbește frumos</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Ridică mâna pentru a vorbi</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Pentru început, se vor învăța nu mai mult de 5-6 reguli.</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b. </a:t>
            </a:r>
            <a:r>
              <a:rPr lang="ro-RO" sz="1600" dirty="0" smtClean="0">
                <a:solidFill>
                  <a:schemeClr val="tx1"/>
                </a:solidFill>
                <a:latin typeface="Times New Roman" panose="02020603050405020304" pitchFamily="18" charset="0"/>
                <a:cs typeface="Times New Roman" panose="02020603050405020304" pitchFamily="18" charset="0"/>
              </a:rPr>
              <a:t>Regulile se vor scrie cât mai evidențiat posibil și se vor plasa în grupă într-un loc vizibil pentru toți</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 (deoarece sunt valabile pentru toți), pentru a putea face ușor referință la ele ori de câte ori e nevoie.</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Regulile se vor preda la fel ca și orice altă activitate. Copiii vor lua cunoștință de reguli, le vor fi explicate</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 pe scurt de ce este nevoie de ele, li se va demonstra vizual ce înseamnă fiecare din ele și li se va da imediat</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un      feadback pozitiv. Copiii vor fi întrebați: ”care este regula?”, va fi promptat răspunsul în cor, răspunsul fiind </a:t>
            </a: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regula scrisă.</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c. </a:t>
            </a:r>
            <a:r>
              <a:rPr lang="ro-RO" sz="1600" dirty="0" smtClean="0">
                <a:solidFill>
                  <a:schemeClr val="tx1"/>
                </a:solidFill>
                <a:latin typeface="Times New Roman" panose="02020603050405020304" pitchFamily="18" charset="0"/>
                <a:cs typeface="Times New Roman" panose="02020603050405020304" pitchFamily="18" charset="0"/>
              </a:rPr>
              <a:t>Se vor recompensa toți copiii care urmează regulile.</a:t>
            </a:r>
            <a:r>
              <a:rPr lang="en-US" sz="1600" dirty="0" smtClean="0">
                <a:latin typeface="Times New Roman" panose="02020603050405020304" pitchFamily="18" charset="0"/>
                <a:cs typeface="Times New Roman" panose="02020603050405020304" pitchFamily="18" charset="0"/>
              </a:rPr>
              <a:t/>
            </a:r>
            <a:br>
              <a:rPr lang="en-US" sz="1600" dirty="0" smtClean="0">
                <a:latin typeface="Times New Roman" panose="02020603050405020304" pitchFamily="18" charset="0"/>
                <a:cs typeface="Times New Roman" panose="02020603050405020304" pitchFamily="18" charset="0"/>
              </a:rPr>
            </a:br>
            <a:r>
              <a:rPr lang="en-US" sz="1600" dirty="0" smtClean="0"/>
              <a:t/>
            </a:r>
            <a:br>
              <a:rPr lang="en-US" sz="1600" dirty="0" smtClean="0"/>
            </a:br>
            <a:endParaRPr lang="en-US" sz="15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pull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712968" cy="6336704"/>
          </a:xfrm>
        </p:spPr>
        <p:txBody>
          <a:bodyPr>
            <a:normAutofit/>
          </a:bodyPr>
          <a:lstStyle/>
          <a:p>
            <a:r>
              <a:rPr lang="en-US" sz="1600" b="1" u="sng" dirty="0" smtClean="0">
                <a:solidFill>
                  <a:schemeClr val="tx1"/>
                </a:solidFill>
                <a:latin typeface="Times New Roman" panose="02020603050405020304" pitchFamily="18" charset="0"/>
                <a:cs typeface="Times New Roman" panose="02020603050405020304" pitchFamily="18" charset="0"/>
              </a:rPr>
              <a:t>9. </a:t>
            </a:r>
            <a:r>
              <a:rPr lang="en-US" sz="1600" b="1" u="sng" dirty="0" err="1" smtClean="0">
                <a:solidFill>
                  <a:schemeClr val="tx1"/>
                </a:solidFill>
                <a:latin typeface="Times New Roman" panose="02020603050405020304" pitchFamily="18" charset="0"/>
                <a:cs typeface="Times New Roman" panose="02020603050405020304" pitchFamily="18" charset="0"/>
              </a:rPr>
              <a:t>Limbaje</a:t>
            </a:r>
            <a:r>
              <a:rPr lang="en-US" sz="1600" b="1" u="sng" dirty="0" smtClean="0">
                <a:solidFill>
                  <a:schemeClr val="tx1"/>
                </a:solidFill>
                <a:latin typeface="Times New Roman" panose="02020603050405020304" pitchFamily="18" charset="0"/>
                <a:cs typeface="Times New Roman" panose="02020603050405020304" pitchFamily="18" charset="0"/>
              </a:rPr>
              <a:t> alternative de </a:t>
            </a:r>
            <a:r>
              <a:rPr lang="en-US" sz="1600" b="1" u="sng" dirty="0" err="1" smtClean="0">
                <a:solidFill>
                  <a:schemeClr val="tx1"/>
                </a:solidFill>
                <a:latin typeface="Times New Roman" panose="02020603050405020304" pitchFamily="18" charset="0"/>
                <a:cs typeface="Times New Roman" panose="02020603050405020304" pitchFamily="18" charset="0"/>
              </a:rPr>
              <a:t>comunicare</a:t>
            </a:r>
            <a:r>
              <a:rPr lang="en-US" sz="1600" b="1" u="sng" dirty="0" smtClean="0">
                <a:solidFill>
                  <a:schemeClr val="tx1"/>
                </a:solidFill>
                <a:latin typeface="Times New Roman" panose="02020603050405020304" pitchFamily="18" charset="0"/>
                <a:cs typeface="Times New Roman" panose="02020603050405020304" pitchFamily="18" charset="0"/>
              </a:rPr>
              <a:t> PECS </a:t>
            </a:r>
            <a:r>
              <a:rPr lang="ro-RO" sz="1600" dirty="0" smtClean="0">
                <a:solidFill>
                  <a:schemeClr val="tx1"/>
                </a:solidFill>
                <a:latin typeface="Times New Roman" panose="02020603050405020304" pitchFamily="18" charset="0"/>
                <a:cs typeface="Times New Roman" panose="02020603050405020304" pitchFamily="18" charset="0"/>
              </a:rPr>
              <a:t>(“Pictures Exchange Communication System”)</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Înainte de a se exprima prin cuvinte, copilul (inclusiv cel tipic) trebuie învățat căile de comunicare cu ajutorul cărora să se poată exprima, gesturi de comunicare, de cerere și primire a obiectelor, de exprimare a unor trăiri.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Comunicarea prin imagini poate fi un prim-pas către forme mai complexe de comunicare și, mai ales, poate fi un mijloc pentru copilul cu autism de a-și exprima dorințele într-un mod accesibil lui.</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Introducerea simbolurilor în terapia copilului cu autism, cunoscută în literatura de specialitate că </a:t>
            </a:r>
            <a:r>
              <a:rPr lang="ro-RO" sz="1600" b="1" i="1" dirty="0" smtClean="0">
                <a:solidFill>
                  <a:schemeClr val="tx1"/>
                </a:solidFill>
                <a:latin typeface="Times New Roman" panose="02020603050405020304" pitchFamily="18" charset="0"/>
                <a:cs typeface="Times New Roman" panose="02020603050405020304" pitchFamily="18" charset="0"/>
              </a:rPr>
              <a:t>PECS</a:t>
            </a:r>
            <a:r>
              <a:rPr lang="ro-RO" sz="1600" dirty="0" smtClean="0">
                <a:solidFill>
                  <a:schemeClr val="tx1"/>
                </a:solidFill>
                <a:latin typeface="Times New Roman" panose="02020603050405020304" pitchFamily="18" charset="0"/>
                <a:cs typeface="Times New Roman" panose="02020603050405020304" pitchFamily="18" charset="0"/>
              </a:rPr>
              <a:t> face trecerea către un mod mai exact și mai accesibil de comunicare.</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Copiii care folosesc PECS sunt învățați să ofere imaginea obiectului dorit unui partener de comunicare în schimbul acelui obiect. Procedând astfel, copilul inițiază un act de comunicare pentru un rezultat concret într-un context social.</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Prin metoda PECS, copiii cu autism pot învăța faptul că sunt ajutați și că se pot                     baza pe ceilalți oameni care înțeleg și răspund cerințelor lor.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Învățarea prin metoda PECS are efecte puternice asupra comportamentului                     copilului atât  acasă, cât și în colectivitate. Făcându-se înțeles, copilul cu deficiențe de                           limbaj devine  mai puțin agresiv și mai mult comunicativ.</a:t>
            </a:r>
            <a:r>
              <a:rPr lang="en-US" sz="1400" dirty="0" smtClean="0"/>
              <a:t/>
            </a:r>
            <a:br>
              <a:rPr lang="en-US" sz="1400" dirty="0" smtClean="0"/>
            </a:br>
            <a:r>
              <a:rPr lang="en-US" sz="1400" dirty="0" smtClean="0"/>
              <a:t/>
            </a:r>
            <a:br>
              <a:rPr lang="en-US" sz="1400" dirty="0" smtClean="0"/>
            </a:br>
            <a:endParaRPr lang="en-US" sz="1400" dirty="0">
              <a:solidFill>
                <a:schemeClr val="tx1"/>
              </a:solidFill>
              <a:latin typeface="Times New Roman" panose="02020603050405020304" pitchFamily="18" charset="0"/>
              <a:cs typeface="Times New Roman" panose="02020603050405020304" pitchFamily="18" charset="0"/>
            </a:endParaRPr>
          </a:p>
        </p:txBody>
      </p:sp>
      <p:pic>
        <p:nvPicPr>
          <p:cNvPr id="3" name="Picture 2" descr="F:\AUTISM\WhatsApp Image 2021-11-18 at 17.39.14.jpeg"/>
          <p:cNvPicPr>
            <a:picLocks noChangeAspect="1" noChangeArrowheads="1"/>
          </p:cNvPicPr>
          <p:nvPr/>
        </p:nvPicPr>
        <p:blipFill>
          <a:blip r:embed="rId2" cstate="print"/>
          <a:srcRect l="8239" r="11163"/>
          <a:stretch>
            <a:fillRect/>
          </a:stretch>
        </p:blipFill>
        <p:spPr bwMode="auto">
          <a:xfrm>
            <a:off x="7847856" y="4810844"/>
            <a:ext cx="1296144" cy="2047156"/>
          </a:xfrm>
          <a:prstGeom prst="rect">
            <a:avLst/>
          </a:prstGeom>
          <a:noFill/>
        </p:spPr>
      </p:pic>
    </p:spTree>
  </p:cSld>
  <p:clrMapOvr>
    <a:masterClrMapping/>
  </p:clrMapOvr>
  <p:transition>
    <p:pull dir="l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784976" cy="6408712"/>
          </a:xfrm>
        </p:spPr>
        <p:txBody>
          <a:bodyPr>
            <a:normAutofit fontScale="90000"/>
          </a:bodyPr>
          <a:lstStyle/>
          <a:p>
            <a:r>
              <a:rPr lang="ro-RO" sz="1800" b="1" u="sng" dirty="0" smtClean="0">
                <a:solidFill>
                  <a:schemeClr val="tx1"/>
                </a:solidFill>
                <a:latin typeface="Times New Roman" panose="02020603050405020304" pitchFamily="18" charset="0"/>
                <a:cs typeface="Times New Roman" panose="02020603050405020304" pitchFamily="18" charset="0"/>
              </a:rPr>
              <a:t>10. Sistemul de tokeni</a:t>
            </a:r>
            <a:r>
              <a:rPr lang="en-US" sz="1600" b="1" u="sng" dirty="0" smtClean="0">
                <a:solidFill>
                  <a:schemeClr val="tx1"/>
                </a:solidFill>
                <a:latin typeface="Times New Roman" panose="02020603050405020304" pitchFamily="18" charset="0"/>
                <a:cs typeface="Times New Roman" panose="02020603050405020304" pitchFamily="18" charset="0"/>
              </a:rPr>
              <a:t/>
            </a:r>
            <a:br>
              <a:rPr lang="en-US" sz="1600" b="1" u="sng" dirty="0" smtClean="0">
                <a:solidFill>
                  <a:schemeClr val="tx1"/>
                </a:solidFill>
                <a:latin typeface="Times New Roman" panose="02020603050405020304" pitchFamily="18" charset="0"/>
                <a:cs typeface="Times New Roman" panose="02020603050405020304" pitchFamily="18" charset="0"/>
              </a:rPr>
            </a:br>
            <a:r>
              <a:rPr lang="ro-RO" sz="1600" b="1" u="sng" dirty="0" smtClean="0">
                <a:solidFill>
                  <a:schemeClr val="tx1"/>
                </a:solidFill>
                <a:latin typeface="Times New Roman" panose="02020603050405020304" pitchFamily="18" charset="0"/>
                <a:cs typeface="Times New Roman" panose="02020603050405020304" pitchFamily="18" charset="0"/>
              </a:rPr>
              <a:t/>
            </a:r>
            <a:br>
              <a:rPr lang="ro-RO" sz="1600" b="1" u="sng"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rPr>
              <a:t> 	</a:t>
            </a:r>
            <a:r>
              <a:rPr lang="ro-RO" sz="2000" dirty="0" smtClean="0">
                <a:solidFill>
                  <a:schemeClr val="tx1"/>
                </a:solidFill>
                <a:latin typeface="Times New Roman" panose="02020603050405020304" pitchFamily="18" charset="0"/>
                <a:cs typeface="Times New Roman" panose="02020603050405020304" pitchFamily="18" charset="0"/>
              </a:rPr>
              <a:t>Sistemul de tokeni reprezintă o strategie eficientă de lucru, atât pentru părinţi, cât şi pentru terapeuţi şi educatori, prin intermediul căruia copilul poate să vizualizeze cât timp durează activitatea în care e implicat şi ce anume primeşte după finalizarea acesteia (recompensa primită).</a:t>
            </a:r>
            <a:r>
              <a:rPr lang="en-US" sz="2000" dirty="0" smtClean="0">
                <a:solidFill>
                  <a:schemeClr val="tx1"/>
                </a:solidFill>
                <a:latin typeface="Times New Roman" panose="02020603050405020304" pitchFamily="18" charset="0"/>
                <a:cs typeface="Times New Roman" panose="02020603050405020304" pitchFamily="18" charset="0"/>
              </a:rPr>
              <a:t/>
            </a:r>
            <a:br>
              <a:rPr lang="en-US" sz="2000" dirty="0" smtClean="0">
                <a:solidFill>
                  <a:schemeClr val="tx1"/>
                </a:solidFill>
                <a:latin typeface="Times New Roman" panose="02020603050405020304" pitchFamily="18" charset="0"/>
                <a:cs typeface="Times New Roman" panose="02020603050405020304" pitchFamily="18" charset="0"/>
              </a:rPr>
            </a:br>
            <a:r>
              <a:rPr lang="ro-RO" sz="2000" dirty="0" smtClean="0">
                <a:solidFill>
                  <a:schemeClr val="tx1"/>
                </a:solidFill>
                <a:latin typeface="Times New Roman" panose="02020603050405020304" pitchFamily="18" charset="0"/>
                <a:cs typeface="Times New Roman" panose="02020603050405020304" pitchFamily="18" charset="0"/>
              </a:rPr>
              <a:t/>
            </a:r>
            <a:br>
              <a:rPr lang="ro-RO" sz="2000" dirty="0" smtClean="0">
                <a:solidFill>
                  <a:schemeClr val="tx1"/>
                </a:solidFill>
                <a:latin typeface="Times New Roman" panose="02020603050405020304" pitchFamily="18" charset="0"/>
                <a:cs typeface="Times New Roman" panose="02020603050405020304" pitchFamily="18" charset="0"/>
              </a:rPr>
            </a:br>
            <a:r>
              <a:rPr lang="ro-RO" sz="2000" dirty="0" smtClean="0">
                <a:solidFill>
                  <a:schemeClr val="tx1"/>
                </a:solidFill>
                <a:latin typeface="Times New Roman" panose="02020603050405020304" pitchFamily="18" charset="0"/>
                <a:cs typeface="Times New Roman" panose="02020603050405020304" pitchFamily="18" charset="0"/>
              </a:rPr>
              <a:t> 	S-a demonstrat că folosirea tokenilor la copiii cu autism scade comportamentele neadecvate ale acestora din timpul activităţilor, mai exact pe  cele cu funcţia de ieşire din sarcină, şi creşte  totodată toleranţa acestora la frustrare.</a:t>
            </a:r>
            <a:r>
              <a:rPr lang="en-US" sz="2000" dirty="0" smtClean="0">
                <a:solidFill>
                  <a:schemeClr val="tx1"/>
                </a:solidFill>
                <a:latin typeface="Times New Roman" panose="02020603050405020304" pitchFamily="18" charset="0"/>
                <a:cs typeface="Times New Roman" panose="02020603050405020304" pitchFamily="18" charset="0"/>
              </a:rPr>
              <a:t/>
            </a:r>
            <a:br>
              <a:rPr lang="en-US" sz="2000" dirty="0" smtClean="0">
                <a:solidFill>
                  <a:schemeClr val="tx1"/>
                </a:solidFill>
                <a:latin typeface="Times New Roman" panose="02020603050405020304" pitchFamily="18" charset="0"/>
                <a:cs typeface="Times New Roman" panose="02020603050405020304" pitchFamily="18" charset="0"/>
              </a:rPr>
            </a:br>
            <a:r>
              <a:rPr lang="ro-RO" sz="2000" dirty="0" smtClean="0">
                <a:solidFill>
                  <a:schemeClr val="tx1"/>
                </a:solidFill>
                <a:latin typeface="Times New Roman" panose="02020603050405020304" pitchFamily="18" charset="0"/>
                <a:cs typeface="Times New Roman" panose="02020603050405020304" pitchFamily="18" charset="0"/>
              </a:rPr>
              <a:t/>
            </a:r>
            <a:br>
              <a:rPr lang="ro-RO" sz="2000" dirty="0" smtClean="0">
                <a:solidFill>
                  <a:schemeClr val="tx1"/>
                </a:solidFill>
                <a:latin typeface="Times New Roman" panose="02020603050405020304" pitchFamily="18" charset="0"/>
                <a:cs typeface="Times New Roman" panose="02020603050405020304" pitchFamily="18" charset="0"/>
              </a:rPr>
            </a:br>
            <a:r>
              <a:rPr lang="ro-RO" sz="2000" dirty="0" smtClean="0">
                <a:solidFill>
                  <a:schemeClr val="tx1"/>
                </a:solidFill>
                <a:latin typeface="Times New Roman" panose="02020603050405020304" pitchFamily="18" charset="0"/>
                <a:cs typeface="Times New Roman" panose="02020603050405020304" pitchFamily="18" charset="0"/>
              </a:rPr>
              <a:t> 	Este important ca tokenii să stea  mereu la vedere astfel încât copilul să vadă câţi a câştigat şi câţi au mai rămas. </a:t>
            </a:r>
            <a:br>
              <a:rPr lang="ro-RO" sz="2000" dirty="0" smtClean="0">
                <a:solidFill>
                  <a:schemeClr val="tx1"/>
                </a:solidFill>
                <a:latin typeface="Times New Roman" panose="02020603050405020304" pitchFamily="18" charset="0"/>
                <a:cs typeface="Times New Roman" panose="02020603050405020304" pitchFamily="18" charset="0"/>
              </a:rPr>
            </a:br>
            <a:r>
              <a:rPr lang="ro-RO" sz="2000" dirty="0" smtClean="0">
                <a:solidFill>
                  <a:schemeClr val="tx1"/>
                </a:solidFill>
                <a:latin typeface="Times New Roman" panose="02020603050405020304" pitchFamily="18" charset="0"/>
                <a:cs typeface="Times New Roman" panose="02020603050405020304" pitchFamily="18" charset="0"/>
              </a:rPr>
              <a:t/>
            </a:r>
            <a:br>
              <a:rPr lang="ro-RO" sz="2000" dirty="0" smtClean="0">
                <a:solidFill>
                  <a:schemeClr val="tx1"/>
                </a:solidFill>
                <a:latin typeface="Times New Roman" panose="02020603050405020304" pitchFamily="18" charset="0"/>
                <a:cs typeface="Times New Roman" panose="02020603050405020304" pitchFamily="18" charset="0"/>
              </a:rPr>
            </a:br>
            <a:r>
              <a:rPr lang="ro-RO" sz="2000" dirty="0" smtClean="0">
                <a:solidFill>
                  <a:schemeClr val="tx1"/>
                </a:solidFill>
                <a:latin typeface="Times New Roman" panose="02020603050405020304" pitchFamily="18" charset="0"/>
                <a:cs typeface="Times New Roman" panose="02020603050405020304" pitchFamily="18" charset="0"/>
              </a:rPr>
              <a:t>	Tokenul în sine nu este recompensa, tokenul pur și simplu îl ajută pe copil să vadă vizual cât timp mai trebuie să lucreze pentru a ajunge la premiul                       dorit de el (un aliment, o jucărie, timp liber, muzică etc.).</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latin typeface="Times New Roman" panose="02020603050405020304" pitchFamily="18" charset="0"/>
                <a:cs typeface="Times New Roman" panose="02020603050405020304" pitchFamily="18" charset="0"/>
              </a:rPr>
              <a:t/>
            </a:r>
            <a:br>
              <a:rPr lang="ro-RO" sz="1800" dirty="0" smtClean="0">
                <a:latin typeface="Times New Roman" panose="02020603050405020304" pitchFamily="18" charset="0"/>
                <a:cs typeface="Times New Roman" panose="02020603050405020304" pitchFamily="18" charset="0"/>
              </a:rPr>
            </a:br>
            <a:r>
              <a:rPr lang="ro-RO" sz="1600" dirty="0" smtClean="0"/>
              <a:t/>
            </a:r>
            <a:br>
              <a:rPr lang="ro-RO" sz="1600" dirty="0" smtClean="0"/>
            </a:br>
            <a:r>
              <a:rPr lang="ro-RO" sz="1600" dirty="0" smtClean="0"/>
              <a:t/>
            </a:r>
            <a:br>
              <a:rPr lang="ro-RO" sz="1600" dirty="0" smtClean="0"/>
            </a:br>
            <a:r>
              <a:rPr lang="ro-RO" sz="1600" dirty="0" smtClean="0"/>
              <a:t/>
            </a:r>
            <a:br>
              <a:rPr lang="ro-RO" sz="1600" dirty="0" smtClean="0"/>
            </a:br>
            <a:endParaRPr lang="en-US" sz="1600" dirty="0">
              <a:latin typeface="Times New Roman" panose="02020603050405020304" pitchFamily="18" charset="0"/>
              <a:cs typeface="Times New Roman" panose="02020603050405020304" pitchFamily="18" charset="0"/>
            </a:endParaRPr>
          </a:p>
        </p:txBody>
      </p:sp>
      <p:pic>
        <p:nvPicPr>
          <p:cNvPr id="5" name="Picture 4" descr="F:\AUTISM\WhatsApp Image 2021-11-18 at 17.39.14.jpeg"/>
          <p:cNvPicPr>
            <a:picLocks noChangeAspect="1" noChangeArrowheads="1"/>
          </p:cNvPicPr>
          <p:nvPr/>
        </p:nvPicPr>
        <p:blipFill>
          <a:blip r:embed="rId2" cstate="print"/>
          <a:srcRect l="8239" r="11163"/>
          <a:stretch>
            <a:fillRect/>
          </a:stretch>
        </p:blipFill>
        <p:spPr bwMode="auto">
          <a:xfrm>
            <a:off x="7847856" y="4810844"/>
            <a:ext cx="1296144" cy="2047156"/>
          </a:xfrm>
          <a:prstGeom prst="rect">
            <a:avLst/>
          </a:prstGeom>
          <a:noFill/>
        </p:spPr>
      </p:pic>
    </p:spTree>
  </p:cSld>
  <p:clrMapOvr>
    <a:masterClrMapping/>
  </p:clrMapOvr>
  <p:transition>
    <p:pull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descr="F:\AUTISM\WhatsApp Image 2021-11-18 at 17.39.14.jpeg"/>
          <p:cNvPicPr>
            <a:picLocks noChangeAspect="1" noChangeArrowheads="1"/>
          </p:cNvPicPr>
          <p:nvPr/>
        </p:nvPicPr>
        <p:blipFill>
          <a:blip r:embed="rId2" cstate="print"/>
          <a:srcRect l="8239" r="11163"/>
          <a:stretch>
            <a:fillRect/>
          </a:stretch>
        </p:blipFill>
        <p:spPr bwMode="auto">
          <a:xfrm>
            <a:off x="7847856" y="4810844"/>
            <a:ext cx="1296144" cy="2047156"/>
          </a:xfrm>
          <a:prstGeom prst="rect">
            <a:avLst/>
          </a:prstGeom>
          <a:noFill/>
        </p:spPr>
      </p:pic>
      <p:pic>
        <p:nvPicPr>
          <p:cNvPr id="4" name="Picture 3"/>
          <p:cNvPicPr/>
          <p:nvPr/>
        </p:nvPicPr>
        <p:blipFill rotWithShape="1">
          <a:blip r:embed="rId3" cstate="print">
            <a:extLst>
              <a:ext uri="{28A0092B-C50C-407E-A947-70E740481C1C}">
                <a14:useLocalDpi xmlns:a14="http://schemas.microsoft.com/office/drawing/2010/main" xmlns="" val="0"/>
              </a:ext>
            </a:extLst>
          </a:blip>
          <a:srcRect l="2487" t="2593" r="3957" b="1385"/>
          <a:stretch>
            <a:fillRect/>
          </a:stretch>
        </p:blipFill>
        <p:spPr bwMode="auto">
          <a:xfrm>
            <a:off x="395536" y="260648"/>
            <a:ext cx="7344816" cy="6264696"/>
          </a:xfrm>
          <a:prstGeom prst="rect">
            <a:avLst/>
          </a:prstGeom>
          <a:ln>
            <a:noFill/>
          </a:ln>
        </p:spPr>
      </p:pic>
    </p:spTree>
  </p:cSld>
  <p:clrMapOvr>
    <a:masterClrMapping/>
  </p:clrMapOvr>
  <p:transition>
    <p:zoom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AUTISM\WhatsApp Image 2021-11-18 at 17.39.14.jpeg"/>
          <p:cNvPicPr>
            <a:picLocks noChangeAspect="1" noChangeArrowheads="1"/>
          </p:cNvPicPr>
          <p:nvPr/>
        </p:nvPicPr>
        <p:blipFill>
          <a:blip r:embed="rId2" cstate="print"/>
          <a:srcRect l="8239" r="11163"/>
          <a:stretch>
            <a:fillRect/>
          </a:stretch>
        </p:blipFill>
        <p:spPr bwMode="auto">
          <a:xfrm>
            <a:off x="8100392" y="5209704"/>
            <a:ext cx="1043608" cy="1648296"/>
          </a:xfrm>
          <a:prstGeom prst="rect">
            <a:avLst/>
          </a:prstGeom>
          <a:noFill/>
        </p:spPr>
      </p:pic>
      <p:sp>
        <p:nvSpPr>
          <p:cNvPr id="2" name="Title 1"/>
          <p:cNvSpPr>
            <a:spLocks noGrp="1"/>
          </p:cNvSpPr>
          <p:nvPr>
            <p:ph type="title"/>
          </p:nvPr>
        </p:nvSpPr>
        <p:spPr>
          <a:xfrm>
            <a:off x="179512" y="332656"/>
            <a:ext cx="8712968" cy="6264696"/>
          </a:xfrm>
        </p:spPr>
        <p:txBody>
          <a:bodyPr>
            <a:normAutofit fontScale="90000"/>
          </a:bodyPr>
          <a:lstStyle/>
          <a:p>
            <a:r>
              <a:rPr lang="ro-RO" sz="1600" b="1" dirty="0" smtClean="0">
                <a:solidFill>
                  <a:schemeClr val="tx1"/>
                </a:solidFill>
                <a:latin typeface="Times New Roman" panose="02020603050405020304" pitchFamily="18" charset="0"/>
                <a:cs typeface="Times New Roman" panose="02020603050405020304" pitchFamily="18" charset="0"/>
              </a:rPr>
              <a:t>Cum funcționează sistemul:</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tokenii stau totdeauna la vedere, astfel încât copilul să știe câți a câștigat și cât mai are de lucrat până ce activitatea se termină și primește recompensa;</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la activităţile care sunt de obicei mai lungi se folosesc tokeni care se oferă rapid, la lecțiile scurte se pot oferi și tokeni care durează un timp mai lung;</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se stabilește înainte dacă tokenii se oferă și pentru răspunsurile promptate sau nu;</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se stabilește înainte câte încercări se vor face în programul respectiv (recomandabil între 5 și maxim 10);</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i="1" dirty="0" smtClean="0">
                <a:solidFill>
                  <a:srgbClr val="FF0000"/>
                </a:solidFill>
                <a:latin typeface="Times New Roman" panose="02020603050405020304" pitchFamily="18" charset="0"/>
                <a:cs typeface="Times New Roman" panose="02020603050405020304" pitchFamily="18" charset="0"/>
              </a:rPr>
              <a:t>Pasul 1  </a:t>
            </a:r>
            <a:r>
              <a:rPr lang="ro-RO" sz="1600" i="1" dirty="0" smtClean="0">
                <a:solidFill>
                  <a:schemeClr val="tx1"/>
                </a:solidFill>
                <a:latin typeface="Times New Roman" panose="02020603050405020304" pitchFamily="18" charset="0"/>
                <a:cs typeface="Times New Roman" panose="02020603050405020304" pitchFamily="18" charset="0"/>
              </a:rPr>
              <a:t>- </a:t>
            </a:r>
            <a:r>
              <a:rPr lang="ro-RO" sz="1600" b="1" dirty="0" smtClean="0">
                <a:solidFill>
                  <a:schemeClr val="tx1"/>
                </a:solidFill>
                <a:latin typeface="Times New Roman" panose="02020603050405020304" pitchFamily="18" charset="0"/>
                <a:cs typeface="Times New Roman" panose="02020603050405020304" pitchFamily="18" charset="0"/>
              </a:rPr>
              <a:t>Stabilirea legăturii dintre răspunsuri, tokeni şi premii</a:t>
            </a:r>
            <a:r>
              <a:rPr lang="ro-RO" sz="1600" dirty="0" smtClean="0">
                <a:solidFill>
                  <a:schemeClr val="tx1"/>
                </a:solidFill>
                <a:latin typeface="Times New Roman" panose="02020603050405020304" pitchFamily="18" charset="0"/>
                <a:cs typeface="Times New Roman" panose="02020603050405020304" pitchFamily="18" charset="0"/>
              </a:rPr>
              <a:t>. Se alege un program la care copilul are succes . Se așază panoul cu premii lângă masă, într-o poziţie în care copilul îl poate vedea bine. Se așază mai mulţi tokeni pe panou, lăsând un loc liber pentru ultimul token (de exemplu, dacă sunt 10 locuri, aşezaţi 9 tokeni pe panou). Ţinând ultimul token la îndemână, se cheamă copilul la masă şi se începe un exerciţiu, aşa cum se procedează de obicei. Imediat ce se obține un răspuns corect, copilul va fi lăudat, i se va înmâna un token şi i se va spune: "Pune pe panou." Se va prompta copilul pentru a aşeza tokenul pe poziţia corectă de pe panou şi apoi i se va da premiul. I se poate cere să numere tokenii pentru a-l ajuta să-i asocieze cu recompensa, după care se va exclama cu aplomb: "Zece! Ai câştigat un premiu!" Prin exersări repetate, copilul va înţelege legătura dintre tokeni şi premiu. </a:t>
            </a:r>
            <a:r>
              <a:rPr lang="en-US" sz="1600" dirty="0" smtClean="0">
                <a:solidFill>
                  <a:schemeClr val="tx1"/>
                </a:solidFill>
              </a:rPr>
              <a:t/>
            </a:r>
            <a:br>
              <a:rPr lang="en-US" sz="1600" dirty="0" smtClean="0">
                <a:solidFill>
                  <a:schemeClr val="tx1"/>
                </a:solidFill>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i="1" dirty="0" smtClean="0">
                <a:solidFill>
                  <a:schemeClr val="tx1"/>
                </a:solidFill>
                <a:latin typeface="Times New Roman" panose="02020603050405020304" pitchFamily="18" charset="0"/>
                <a:cs typeface="Times New Roman" panose="02020603050405020304" pitchFamily="18" charset="0"/>
              </a:rPr>
              <a:t> </a:t>
            </a:r>
            <a:r>
              <a:rPr lang="ro-RO" sz="1600" i="1" dirty="0" smtClean="0">
                <a:solidFill>
                  <a:srgbClr val="FF0000"/>
                </a:solidFill>
                <a:latin typeface="Times New Roman" panose="02020603050405020304" pitchFamily="18" charset="0"/>
                <a:cs typeface="Times New Roman" panose="02020603050405020304" pitchFamily="18" charset="0"/>
              </a:rPr>
              <a:t>Pasul 2 </a:t>
            </a:r>
            <a:r>
              <a:rPr lang="ro-RO" sz="1600" dirty="0" smtClean="0">
                <a:solidFill>
                  <a:srgbClr val="FF0000"/>
                </a:solidFill>
                <a:latin typeface="Times New Roman" panose="02020603050405020304" pitchFamily="18" charset="0"/>
                <a:cs typeface="Times New Roman" panose="02020603050405020304" pitchFamily="18" charset="0"/>
              </a:rPr>
              <a:t> </a:t>
            </a:r>
            <a:r>
              <a:rPr lang="ro-RO" sz="1600" b="1" dirty="0" smtClean="0">
                <a:solidFill>
                  <a:schemeClr val="tx1"/>
                </a:solidFill>
                <a:latin typeface="Times New Roman" panose="02020603050405020304" pitchFamily="18" charset="0"/>
                <a:cs typeface="Times New Roman" panose="02020603050405020304" pitchFamily="18" charset="0"/>
              </a:rPr>
              <a:t>- Creşte dificultatea sarcinii</a:t>
            </a:r>
            <a:r>
              <a:rPr lang="ro-RO" sz="1600" dirty="0" smtClean="0">
                <a:solidFill>
                  <a:schemeClr val="tx1"/>
                </a:solidFill>
                <a:latin typeface="Times New Roman" panose="02020603050405020304" pitchFamily="18" charset="0"/>
                <a:cs typeface="Times New Roman" panose="02020603050405020304" pitchFamily="18" charset="0"/>
              </a:rPr>
              <a:t>. După ce copilul a înţeles legătura dintre tokeni şi premiu, dificultatea sarcinii se va mări şi se vor lăsa pe panou două locuri goale, pentru ca copilul să fie nevoit să câştige doi tokeni pentru a obţine premiul. După ce de două sau trei ori i s-a dat doi tokeni pentru două răspunsuri corecte din cadrul aceluiaşi program (un token pentru fiecare răspuns), i se vor da apoi doi tokeni pentru două răspunsuri corecte din două programe diferite. </a:t>
            </a:r>
            <a:r>
              <a:rPr lang="en-US" sz="1600" dirty="0" smtClean="0"/>
              <a:t/>
            </a:r>
            <a:br>
              <a:rPr lang="en-US" sz="1600" dirty="0" smtClean="0"/>
            </a:br>
            <a:r>
              <a:rPr lang="en-US" sz="1600" dirty="0" smtClean="0">
                <a:solidFill>
                  <a:schemeClr val="tx1"/>
                </a:solidFill>
              </a:rPr>
              <a:t/>
            </a:r>
            <a:br>
              <a:rPr lang="en-US" sz="1600" dirty="0" smtClean="0">
                <a:solidFill>
                  <a:schemeClr val="tx1"/>
                </a:solidFill>
              </a:rPr>
            </a:br>
            <a:endParaRPr lang="en-US" sz="16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AUTISM\WhatsApp Image 2021-11-18 at 17.39.14.jpeg"/>
          <p:cNvPicPr>
            <a:picLocks noChangeAspect="1" noChangeArrowheads="1"/>
          </p:cNvPicPr>
          <p:nvPr/>
        </p:nvPicPr>
        <p:blipFill>
          <a:blip r:embed="rId2" cstate="print"/>
          <a:srcRect l="8239" r="11163"/>
          <a:stretch>
            <a:fillRect/>
          </a:stretch>
        </p:blipFill>
        <p:spPr bwMode="auto">
          <a:xfrm>
            <a:off x="8100392" y="5209704"/>
            <a:ext cx="1043608" cy="1648296"/>
          </a:xfrm>
          <a:prstGeom prst="rect">
            <a:avLst/>
          </a:prstGeom>
          <a:noFill/>
        </p:spPr>
      </p:pic>
      <p:sp>
        <p:nvSpPr>
          <p:cNvPr id="2" name="Title 1"/>
          <p:cNvSpPr>
            <a:spLocks noGrp="1"/>
          </p:cNvSpPr>
          <p:nvPr>
            <p:ph type="title"/>
          </p:nvPr>
        </p:nvSpPr>
        <p:spPr>
          <a:xfrm>
            <a:off x="179512" y="476672"/>
            <a:ext cx="8784976" cy="6192688"/>
          </a:xfrm>
        </p:spPr>
        <p:txBody>
          <a:bodyPr>
            <a:normAutofit/>
          </a:bodyPr>
          <a:lstStyle/>
          <a:p>
            <a:r>
              <a:rPr lang="ro-RO" sz="1600" i="1" dirty="0" smtClean="0">
                <a:solidFill>
                  <a:srgbClr val="FF0000"/>
                </a:solidFill>
                <a:latin typeface="Times New Roman" panose="02020603050405020304" pitchFamily="18" charset="0"/>
                <a:cs typeface="Times New Roman" panose="02020603050405020304" pitchFamily="18" charset="0"/>
              </a:rPr>
              <a:t>Pasul 3 </a:t>
            </a:r>
            <a:r>
              <a:rPr lang="ro-RO" sz="1600" dirty="0" smtClean="0">
                <a:solidFill>
                  <a:srgbClr val="FF0000"/>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 </a:t>
            </a:r>
            <a:r>
              <a:rPr lang="ro-RO" sz="1600" b="1" dirty="0" smtClean="0">
                <a:solidFill>
                  <a:schemeClr val="tx1"/>
                </a:solidFill>
                <a:latin typeface="Times New Roman" panose="02020603050405020304" pitchFamily="18" charset="0"/>
                <a:cs typeface="Times New Roman" panose="02020603050405020304" pitchFamily="18" charset="0"/>
              </a:rPr>
              <a:t>Se mărește intervalul de timp cu care întârzie recompensarea</a:t>
            </a:r>
            <a:r>
              <a:rPr lang="ro-RO" sz="1600" dirty="0" smtClean="0">
                <a:solidFill>
                  <a:schemeClr val="tx1"/>
                </a:solidFill>
                <a:latin typeface="Times New Roman" panose="02020603050405020304" pitchFamily="18" charset="0"/>
                <a:cs typeface="Times New Roman" panose="02020603050405020304" pitchFamily="18" charset="0"/>
              </a:rPr>
              <a:t>. Pentru a aproxima întârzierea cu care acceptă copiii tipici să primească recompensa (calculul final al tokenilor obţinuţi), se va crește treptat intervalul dintre primirea tokenilor şi câştigarea premiului. Copiii care au un limbaj receptiv şi expresiv limitat s-ar putea să aibă nevoie de intervale de timp mici (de exemplu, mai puţin de 30 de minute) între obţinerea ultimului token şi primirea premiului. Copiii care au un limbaj expresiv şi receptiv avansat şi care au învăţat să numere şi să înţeleagă raţionamentele de tipul dacă... (de pildă, "Dacă obţii 10 tokeni, mergem la McDonald's.") pot tolera un interval de timp mai mare, de pildă 3 ore, între obţinerea ultimului token şi primirea premiului. </a:t>
            </a:r>
            <a:r>
              <a:rPr lang="en-US" sz="1600" dirty="0" smtClean="0"/>
              <a:t/>
            </a:r>
            <a:br>
              <a:rPr lang="en-US" sz="1600" dirty="0" smtClean="0"/>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i="1" dirty="0" smtClean="0">
                <a:solidFill>
                  <a:schemeClr val="tx1"/>
                </a:solidFill>
                <a:latin typeface="Times New Roman" panose="02020603050405020304" pitchFamily="18" charset="0"/>
                <a:cs typeface="Times New Roman" panose="02020603050405020304" pitchFamily="18" charset="0"/>
              </a:rPr>
              <a:t> </a:t>
            </a:r>
            <a:r>
              <a:rPr lang="ro-RO" sz="1600" i="1" dirty="0" smtClean="0">
                <a:solidFill>
                  <a:srgbClr val="FF0000"/>
                </a:solidFill>
                <a:latin typeface="Times New Roman" panose="02020603050405020304" pitchFamily="18" charset="0"/>
                <a:cs typeface="Times New Roman" panose="02020603050405020304" pitchFamily="18" charset="0"/>
              </a:rPr>
              <a:t>Pasul 4 </a:t>
            </a:r>
            <a:r>
              <a:rPr lang="ro-RO" sz="1600" dirty="0" smtClean="0">
                <a:solidFill>
                  <a:srgbClr val="FF0000"/>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 </a:t>
            </a:r>
            <a:r>
              <a:rPr lang="ro-RO" sz="1600" b="1" dirty="0" smtClean="0">
                <a:solidFill>
                  <a:schemeClr val="tx1"/>
                </a:solidFill>
                <a:latin typeface="Times New Roman" panose="02020603050405020304" pitchFamily="18" charset="0"/>
                <a:cs typeface="Times New Roman" panose="02020603050405020304" pitchFamily="18" charset="0"/>
              </a:rPr>
              <a:t>Creșterea motivaţiei</a:t>
            </a:r>
            <a:r>
              <a:rPr lang="ro-RO" sz="1600" dirty="0" smtClean="0">
                <a:solidFill>
                  <a:schemeClr val="tx1"/>
                </a:solidFill>
                <a:latin typeface="Times New Roman" panose="02020603050405020304" pitchFamily="18" charset="0"/>
                <a:cs typeface="Times New Roman" panose="02020603050405020304" pitchFamily="18" charset="0"/>
              </a:rPr>
              <a:t>. Adică oferim copilului mai multe opţiuni de premii. La începutul orei, acesta va fi lăsat să-şi aleagă singur premiul din două sau trei opţiuni. Se va asigura că nivelul de dificultate al sarcinii rămâne constant; dacă copilul nu-i face faţă pe parcursul orei (de exemplu, deoarece răspunsurile nu sunt la fel de bune ca de obicei), atunci nu câştigă premiul. </a:t>
            </a:r>
            <a:r>
              <a:rPr lang="en-US" sz="1600" dirty="0" smtClean="0"/>
              <a:t/>
            </a:r>
            <a:br>
              <a:rPr lang="en-US" sz="1600" dirty="0" smtClean="0"/>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i="1" dirty="0" smtClean="0">
                <a:solidFill>
                  <a:schemeClr val="tx1"/>
                </a:solidFill>
                <a:latin typeface="Times New Roman" panose="02020603050405020304" pitchFamily="18" charset="0"/>
                <a:cs typeface="Times New Roman" panose="02020603050405020304" pitchFamily="18" charset="0"/>
              </a:rPr>
              <a:t> </a:t>
            </a:r>
            <a:r>
              <a:rPr lang="ro-RO" sz="1600" i="1" dirty="0" smtClean="0">
                <a:solidFill>
                  <a:srgbClr val="FF0000"/>
                </a:solidFill>
                <a:latin typeface="Times New Roman" panose="02020603050405020304" pitchFamily="18" charset="0"/>
                <a:cs typeface="Times New Roman" panose="02020603050405020304" pitchFamily="18" charset="0"/>
              </a:rPr>
              <a:t>Pasul 5 </a:t>
            </a:r>
            <a:r>
              <a:rPr lang="ro-RO" sz="1600" dirty="0" smtClean="0">
                <a:solidFill>
                  <a:srgbClr val="FF0000"/>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 </a:t>
            </a:r>
            <a:r>
              <a:rPr lang="ro-RO" sz="1600" b="1" dirty="0" smtClean="0">
                <a:solidFill>
                  <a:schemeClr val="tx1"/>
                </a:solidFill>
                <a:latin typeface="Times New Roman" panose="02020603050405020304" pitchFamily="18" charset="0"/>
                <a:cs typeface="Times New Roman" panose="02020603050405020304" pitchFamily="18" charset="0"/>
              </a:rPr>
              <a:t>Folosirea panoului cu premii pentru a scădea frecvenţa unui comportament</a:t>
            </a:r>
            <a:r>
              <a:rPr lang="ro-RO" sz="1600" dirty="0" smtClean="0">
                <a:solidFill>
                  <a:schemeClr val="tx1"/>
                </a:solidFill>
                <a:latin typeface="Times New Roman" panose="02020603050405020304" pitchFamily="18" charset="0"/>
                <a:cs typeface="Times New Roman" panose="02020603050405020304" pitchFamily="18" charset="0"/>
              </a:rPr>
              <a:t>. După ce sistemul de premiere începe să funcţioneze, îl puteţi folosi şi pentru a reduce comportamentele nepotrivite. Acest lucru se poate realiza prin metoda penalizării (În engleză, response cost - n.red.), care presupune pierderea unui obiect dorit în urma unui comportament neadecvat. După ce tokenii au căpătat valoare în ochii copilului, pierderea unui token în urma unui comportament nepotrivit poate reduce comportamentul respectiv. Pentru început, se va stabili care sunt comportamentele care vor duce la pierderea de tokeni. Atunci când copilul manifestă un comportament din această listă, se va îndepărta un token de pe panou şi i se va explica legătura dintre cele două evenimente. </a:t>
            </a:r>
            <a:r>
              <a:rPr lang="en-US" sz="1600" dirty="0" smtClean="0"/>
              <a:t/>
            </a:r>
            <a:br>
              <a:rPr lang="en-US" sz="1600" dirty="0" smtClean="0"/>
            </a:br>
            <a:endParaRPr lang="en-US" sz="1600" dirty="0">
              <a:latin typeface="Times New Roman" panose="02020603050405020304" pitchFamily="18" charset="0"/>
              <a:cs typeface="Times New Roman" panose="02020603050405020304" pitchFamily="18" charset="0"/>
            </a:endParaRPr>
          </a:p>
        </p:txBody>
      </p:sp>
    </p:spTree>
  </p:cSld>
  <p:clrMapOvr>
    <a:masterClrMapping/>
  </p:clrMapOvr>
  <p:transition>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utism Awareness - The Pediatric Center"/>
          <p:cNvPicPr>
            <a:picLocks noChangeAspect="1" noChangeArrowheads="1"/>
          </p:cNvPicPr>
          <p:nvPr/>
        </p:nvPicPr>
        <p:blipFill>
          <a:blip r:embed="rId2" cstate="print"/>
          <a:srcRect l="11420"/>
          <a:stretch>
            <a:fillRect/>
          </a:stretch>
        </p:blipFill>
        <p:spPr bwMode="auto">
          <a:xfrm>
            <a:off x="0" y="1214422"/>
            <a:ext cx="9144000" cy="4643470"/>
          </a:xfrm>
          <a:prstGeom prst="rect">
            <a:avLst/>
          </a:prstGeom>
          <a:noFill/>
        </p:spPr>
      </p:pic>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4664"/>
            <a:ext cx="9144000" cy="4953162"/>
          </a:xfrm>
        </p:spPr>
        <p:txBody>
          <a:bodyPr>
            <a:normAutofit fontScale="90000"/>
          </a:bodyPr>
          <a:lstStyle/>
          <a:p>
            <a:r>
              <a:rPr lang="ro-RO" sz="2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BIBLIOGRAFIE</a:t>
            </a:r>
            <a:r>
              <a:rPr lang="ro-RO" sz="16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16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16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16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16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16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it-IT"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1. </a:t>
            </a:r>
            <a:r>
              <a:rPr lang="it-IT" sz="1400" dirty="0" smtClean="0">
                <a:solidFill>
                  <a:schemeClr val="tx1"/>
                </a:solidFill>
                <a:latin typeface="Times New Roman" panose="02020603050405020304" pitchFamily="18" charset="0"/>
                <a:cs typeface="Times New Roman" panose="02020603050405020304" pitchFamily="18" charset="0"/>
              </a:rPr>
              <a:t>Bălaș-Baconschi C., </a:t>
            </a:r>
            <a:r>
              <a:rPr lang="ro-RO" sz="1400" dirty="0" smtClean="0">
                <a:solidFill>
                  <a:schemeClr val="tx1"/>
                </a:solidFill>
                <a:latin typeface="Times New Roman" panose="02020603050405020304" pitchFamily="18" charset="0"/>
                <a:cs typeface="Times New Roman" panose="02020603050405020304" pitchFamily="18" charset="0"/>
              </a:rPr>
              <a:t>,,</a:t>
            </a:r>
            <a:r>
              <a:rPr lang="it-IT" sz="1400" dirty="0" smtClean="0">
                <a:solidFill>
                  <a:schemeClr val="tx1"/>
                </a:solidFill>
                <a:latin typeface="Times New Roman" panose="02020603050405020304" pitchFamily="18" charset="0"/>
                <a:cs typeface="Times New Roman" panose="02020603050405020304" pitchFamily="18" charset="0"/>
              </a:rPr>
              <a:t>Şcolarizarea copiilor cu autism. Centre, şcoli speciale sau școli normale?</a:t>
            </a:r>
            <a:r>
              <a:rPr lang="ro-RO" sz="1400" dirty="0" smtClean="0">
                <a:solidFill>
                  <a:schemeClr val="tx1"/>
                </a:solidFill>
                <a:latin typeface="Times New Roman" panose="02020603050405020304" pitchFamily="18" charset="0"/>
                <a:cs typeface="Times New Roman" panose="02020603050405020304" pitchFamily="18" charset="0"/>
              </a:rPr>
              <a:t>”</a:t>
            </a:r>
            <a:r>
              <a:rPr lang="it-IT" sz="1400" dirty="0" smtClean="0">
                <a:solidFill>
                  <a:schemeClr val="tx1"/>
                </a:solidFill>
                <a:latin typeface="Times New Roman" panose="02020603050405020304" pitchFamily="18" charset="0"/>
                <a:cs typeface="Times New Roman" panose="02020603050405020304" pitchFamily="18" charset="0"/>
              </a:rPr>
              <a:t>, Cartea Albă a Psihopedagogiei Speciale. </a:t>
            </a:r>
            <a:r>
              <a:rPr lang="en-US" sz="1400" dirty="0" err="1" smtClean="0">
                <a:solidFill>
                  <a:schemeClr val="tx1"/>
                </a:solidFill>
                <a:latin typeface="Times New Roman" panose="02020603050405020304" pitchFamily="18" charset="0"/>
                <a:cs typeface="Times New Roman" panose="02020603050405020304" pitchFamily="18" charset="0"/>
              </a:rPr>
              <a:t>Coordonator</a:t>
            </a:r>
            <a:r>
              <a:rPr lang="en-US" sz="1400" dirty="0" smtClean="0">
                <a:solidFill>
                  <a:schemeClr val="tx1"/>
                </a:solidFill>
                <a:latin typeface="Times New Roman" panose="02020603050405020304" pitchFamily="18" charset="0"/>
                <a:cs typeface="Times New Roman" panose="02020603050405020304" pitchFamily="18" charset="0"/>
              </a:rPr>
              <a:t> Adrian </a:t>
            </a:r>
            <a:r>
              <a:rPr lang="en-US" sz="1400" dirty="0" err="1" smtClean="0">
                <a:solidFill>
                  <a:schemeClr val="tx1"/>
                </a:solidFill>
                <a:latin typeface="Times New Roman" panose="02020603050405020304" pitchFamily="18" charset="0"/>
                <a:cs typeface="Times New Roman" panose="02020603050405020304" pitchFamily="18" charset="0"/>
              </a:rPr>
              <a:t>Roșan</a:t>
            </a:r>
            <a:r>
              <a:rPr lang="en-US" sz="1400" dirty="0" smtClean="0">
                <a:solidFill>
                  <a:schemeClr val="tx1"/>
                </a:solidFill>
                <a:latin typeface="Times New Roman" panose="02020603050405020304" pitchFamily="18" charset="0"/>
                <a:cs typeface="Times New Roman" panose="02020603050405020304" pitchFamily="18" charset="0"/>
              </a:rPr>
              <a:t>, </a:t>
            </a:r>
            <a:r>
              <a:rPr lang="en-US" sz="1400" dirty="0" err="1" smtClean="0">
                <a:solidFill>
                  <a:schemeClr val="tx1"/>
                </a:solidFill>
                <a:latin typeface="Times New Roman" panose="02020603050405020304" pitchFamily="18" charset="0"/>
                <a:cs typeface="Times New Roman" panose="02020603050405020304" pitchFamily="18" charset="0"/>
              </a:rPr>
              <a:t>Departamentul</a:t>
            </a:r>
            <a:r>
              <a:rPr lang="en-US" sz="1400" dirty="0" smtClean="0">
                <a:solidFill>
                  <a:schemeClr val="tx1"/>
                </a:solidFill>
                <a:latin typeface="Times New Roman" panose="02020603050405020304" pitchFamily="18" charset="0"/>
                <a:cs typeface="Times New Roman" panose="02020603050405020304" pitchFamily="18" charset="0"/>
              </a:rPr>
              <a:t> de </a:t>
            </a:r>
            <a:r>
              <a:rPr lang="en-US" sz="1400" dirty="0" err="1" smtClean="0">
                <a:solidFill>
                  <a:schemeClr val="tx1"/>
                </a:solidFill>
                <a:latin typeface="Times New Roman" panose="02020603050405020304" pitchFamily="18" charset="0"/>
                <a:cs typeface="Times New Roman" panose="02020603050405020304" pitchFamily="18" charset="0"/>
              </a:rPr>
              <a:t>Psihopedagogie</a:t>
            </a:r>
            <a:r>
              <a:rPr lang="en-US" sz="1400" dirty="0" smtClean="0">
                <a:solidFill>
                  <a:schemeClr val="tx1"/>
                </a:solidFill>
                <a:latin typeface="Times New Roman" panose="02020603050405020304" pitchFamily="18" charset="0"/>
                <a:cs typeface="Times New Roman" panose="02020603050405020304" pitchFamily="18" charset="0"/>
              </a:rPr>
              <a:t> </a:t>
            </a:r>
            <a:r>
              <a:rPr lang="en-US" sz="1400" dirty="0" err="1" smtClean="0">
                <a:solidFill>
                  <a:schemeClr val="tx1"/>
                </a:solidFill>
                <a:latin typeface="Times New Roman" panose="02020603050405020304" pitchFamily="18" charset="0"/>
                <a:cs typeface="Times New Roman" panose="02020603050405020304" pitchFamily="18" charset="0"/>
              </a:rPr>
              <a:t>Specială</a:t>
            </a:r>
            <a:r>
              <a:rPr lang="en-US" sz="1400" dirty="0" smtClean="0">
                <a:solidFill>
                  <a:schemeClr val="tx1"/>
                </a:solidFill>
                <a:latin typeface="Times New Roman" panose="02020603050405020304" pitchFamily="18" charset="0"/>
                <a:cs typeface="Times New Roman" panose="02020603050405020304" pitchFamily="18" charset="0"/>
              </a:rPr>
              <a:t>, 2013.</a:t>
            </a:r>
            <a:br>
              <a:rPr lang="en-US" sz="1400" dirty="0" smtClean="0">
                <a:solidFill>
                  <a:schemeClr val="tx1"/>
                </a:solidFill>
                <a:latin typeface="Times New Roman" panose="02020603050405020304" pitchFamily="18" charset="0"/>
                <a:cs typeface="Times New Roman" panose="02020603050405020304" pitchFamily="18" charset="0"/>
              </a:rPr>
            </a:br>
            <a:r>
              <a:rPr lang="ro-RO" sz="1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1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it-IT" sz="1400" dirty="0" smtClean="0">
                <a:solidFill>
                  <a:schemeClr val="tx1"/>
                </a:solidFill>
                <a:latin typeface="Times New Roman" panose="02020603050405020304" pitchFamily="18" charset="0"/>
                <a:cs typeface="Times New Roman" panose="02020603050405020304" pitchFamily="18" charset="0"/>
              </a:rPr>
              <a:t> </a:t>
            </a:r>
            <a:r>
              <a:rPr lang="ro-RO" sz="1400" dirty="0" smtClean="0">
                <a:solidFill>
                  <a:schemeClr val="tx1"/>
                </a:solidFill>
                <a:latin typeface="Times New Roman" panose="02020603050405020304" pitchFamily="18" charset="0"/>
                <a:cs typeface="Times New Roman" panose="02020603050405020304" pitchFamily="18" charset="0"/>
              </a:rPr>
              <a:t>2. </a:t>
            </a:r>
            <a:r>
              <a:rPr lang="en-US" sz="1400" dirty="0" smtClean="0">
                <a:solidFill>
                  <a:schemeClr val="tx1"/>
                </a:solidFill>
                <a:latin typeface="Times New Roman" panose="02020603050405020304" pitchFamily="18" charset="0"/>
                <a:cs typeface="Times New Roman" panose="02020603050405020304" pitchFamily="18" charset="0"/>
              </a:rPr>
              <a:t>Diagnostic and Statistical Manual of Mental Disorders (DSM–5), </a:t>
            </a:r>
            <a:r>
              <a:rPr lang="en-US" sz="1400" dirty="0" smtClean="0">
                <a:solidFill>
                  <a:schemeClr val="tx1"/>
                </a:solidFill>
                <a:latin typeface="Times New Roman" panose="02020603050405020304" pitchFamily="18" charset="0"/>
                <a:cs typeface="Times New Roman" panose="02020603050405020304" pitchFamily="18" charset="0"/>
                <a:hlinkClick r:id="rId2"/>
              </a:rPr>
              <a:t>https://www.psychiatry.org/psychiatrists/practice/dsm</a:t>
            </a:r>
            <a:r>
              <a:rPr lang="ro-RO" sz="1400" dirty="0" smtClean="0">
                <a:solidFill>
                  <a:schemeClr val="tx1"/>
                </a:solidFill>
                <a:latin typeface="Times New Roman" panose="02020603050405020304" pitchFamily="18" charset="0"/>
                <a:cs typeface="Times New Roman" panose="02020603050405020304" pitchFamily="18" charset="0"/>
              </a:rPr>
              <a:t/>
            </a:r>
            <a:br>
              <a:rPr lang="ro-RO" sz="1400" dirty="0" smtClean="0">
                <a:solidFill>
                  <a:schemeClr val="tx1"/>
                </a:solidFill>
                <a:latin typeface="Times New Roman" panose="02020603050405020304" pitchFamily="18" charset="0"/>
                <a:cs typeface="Times New Roman" panose="02020603050405020304" pitchFamily="18" charset="0"/>
              </a:rPr>
            </a:br>
            <a:r>
              <a:rPr lang="ro-RO" sz="1400" dirty="0" smtClean="0">
                <a:solidFill>
                  <a:schemeClr val="tx1"/>
                </a:solidFill>
                <a:latin typeface="Times New Roman" panose="02020603050405020304" pitchFamily="18" charset="0"/>
                <a:cs typeface="Times New Roman" panose="02020603050405020304" pitchFamily="18" charset="0"/>
              </a:rPr>
              <a:t/>
            </a:r>
            <a:br>
              <a:rPr lang="ro-RO" sz="1400" dirty="0" smtClean="0">
                <a:solidFill>
                  <a:schemeClr val="tx1"/>
                </a:solidFill>
                <a:latin typeface="Times New Roman" panose="02020603050405020304" pitchFamily="18" charset="0"/>
                <a:cs typeface="Times New Roman" panose="02020603050405020304" pitchFamily="18" charset="0"/>
              </a:rPr>
            </a:br>
            <a:r>
              <a:rPr lang="ro-RO" sz="1400" dirty="0" smtClean="0">
                <a:solidFill>
                  <a:schemeClr val="tx1"/>
                </a:solidFill>
                <a:latin typeface="Times New Roman" panose="02020603050405020304" pitchFamily="18" charset="0"/>
                <a:cs typeface="Times New Roman" panose="02020603050405020304" pitchFamily="18" charset="0"/>
              </a:rPr>
              <a:t>3. </a:t>
            </a:r>
            <a:r>
              <a:rPr lang="it-IT" sz="1400" dirty="0" smtClean="0">
                <a:solidFill>
                  <a:schemeClr val="tx1"/>
                </a:solidFill>
                <a:latin typeface="Times New Roman" panose="02020603050405020304" pitchFamily="18" charset="0"/>
                <a:cs typeface="Times New Roman" panose="02020603050405020304" pitchFamily="18" charset="0"/>
              </a:rPr>
              <a:t>Ghidul animatorului, 855 de jocuri şi activităţi, Chişinău: UNICEF, 2006 </a:t>
            </a:r>
            <a:r>
              <a:rPr lang="ro-RO" sz="1400" dirty="0" smtClean="0">
                <a:solidFill>
                  <a:schemeClr val="tx1"/>
                </a:solidFill>
                <a:latin typeface="Times New Roman" panose="02020603050405020304" pitchFamily="18" charset="0"/>
                <a:cs typeface="Times New Roman" panose="02020603050405020304" pitchFamily="18" charset="0"/>
              </a:rPr>
              <a:t>,,</a:t>
            </a:r>
            <a:r>
              <a:rPr lang="it-IT" sz="1400" dirty="0" smtClean="0">
                <a:solidFill>
                  <a:schemeClr val="tx1"/>
                </a:solidFill>
                <a:latin typeface="Times New Roman" panose="02020603050405020304" pitchFamily="18" charset="0"/>
                <a:cs typeface="Times New Roman" panose="02020603050405020304" pitchFamily="18" charset="0"/>
              </a:rPr>
              <a:t>Metode de modificare a comportamentului”, </a:t>
            </a:r>
            <a:r>
              <a:rPr lang="it-IT" sz="1400" u="sng" dirty="0" smtClean="0">
                <a:solidFill>
                  <a:schemeClr val="tx1"/>
                </a:solidFill>
                <a:latin typeface="Times New Roman" panose="02020603050405020304" pitchFamily="18" charset="0"/>
                <a:cs typeface="Times New Roman" panose="02020603050405020304" pitchFamily="18" charset="0"/>
                <a:hlinkClick r:id="rId3"/>
              </a:rPr>
              <a:t>http://www.scritub.com/gradinita/copii/METODE-DE-MODIFICARE-A-COMPORT8441519.php</a:t>
            </a:r>
            <a:r>
              <a:rPr lang="ro-RO" sz="1400" u="sng" dirty="0" smtClean="0">
                <a:solidFill>
                  <a:schemeClr val="tx1"/>
                </a:solidFill>
                <a:latin typeface="Times New Roman" panose="02020603050405020304" pitchFamily="18" charset="0"/>
                <a:cs typeface="Times New Roman" panose="02020603050405020304" pitchFamily="18" charset="0"/>
              </a:rPr>
              <a:t/>
            </a:r>
            <a:br>
              <a:rPr lang="ro-RO" sz="1400" u="sng" dirty="0" smtClean="0">
                <a:solidFill>
                  <a:schemeClr val="tx1"/>
                </a:solidFill>
                <a:latin typeface="Times New Roman" panose="02020603050405020304" pitchFamily="18" charset="0"/>
                <a:cs typeface="Times New Roman" panose="02020603050405020304" pitchFamily="18" charset="0"/>
              </a:rPr>
            </a:br>
            <a:r>
              <a:rPr lang="ro-RO" sz="1400" u="sng" dirty="0" smtClean="0">
                <a:solidFill>
                  <a:schemeClr val="tx1"/>
                </a:solidFill>
                <a:latin typeface="Times New Roman" panose="02020603050405020304" pitchFamily="18" charset="0"/>
                <a:cs typeface="Times New Roman" panose="02020603050405020304" pitchFamily="18" charset="0"/>
              </a:rPr>
              <a:t/>
            </a:r>
            <a:br>
              <a:rPr lang="ro-RO" sz="1400" u="sng" dirty="0" smtClean="0">
                <a:solidFill>
                  <a:schemeClr val="tx1"/>
                </a:solidFill>
                <a:latin typeface="Times New Roman" panose="02020603050405020304" pitchFamily="18" charset="0"/>
                <a:cs typeface="Times New Roman" panose="02020603050405020304" pitchFamily="18" charset="0"/>
              </a:rPr>
            </a:br>
            <a:r>
              <a:rPr lang="it-IT" sz="1400" dirty="0" smtClean="0">
                <a:solidFill>
                  <a:schemeClr val="tx1"/>
                </a:solidFill>
                <a:latin typeface="Times New Roman" panose="02020603050405020304" pitchFamily="18" charset="0"/>
                <a:cs typeface="Times New Roman" panose="02020603050405020304" pitchFamily="18" charset="0"/>
              </a:rPr>
              <a:t> </a:t>
            </a:r>
            <a:r>
              <a:rPr lang="ro-RO" sz="1400" dirty="0" smtClean="0">
                <a:solidFill>
                  <a:schemeClr val="tx1"/>
                </a:solidFill>
                <a:latin typeface="Times New Roman" panose="02020603050405020304" pitchFamily="18" charset="0"/>
                <a:cs typeface="Times New Roman" panose="02020603050405020304" pitchFamily="18" charset="0"/>
              </a:rPr>
              <a:t>4. </a:t>
            </a:r>
            <a:r>
              <a:rPr lang="it-IT" sz="1400" dirty="0" smtClean="0">
                <a:solidFill>
                  <a:schemeClr val="tx1"/>
                </a:solidFill>
                <a:latin typeface="Times New Roman" panose="02020603050405020304" pitchFamily="18" charset="0"/>
                <a:cs typeface="Times New Roman" panose="02020603050405020304" pitchFamily="18" charset="0"/>
              </a:rPr>
              <a:t>Ghidul comunita</a:t>
            </a:r>
            <a:r>
              <a:rPr lang="ro-RO" sz="1400" dirty="0" smtClean="0">
                <a:solidFill>
                  <a:schemeClr val="tx1"/>
                </a:solidFill>
                <a:latin typeface="Times New Roman" panose="02020603050405020304" pitchFamily="18" charset="0"/>
                <a:cs typeface="Times New Roman" panose="02020603050405020304" pitchFamily="18" charset="0"/>
              </a:rPr>
              <a:t>ţii şcolare</a:t>
            </a:r>
            <a:r>
              <a:rPr lang="it-IT" sz="1400" dirty="0" smtClean="0">
                <a:solidFill>
                  <a:schemeClr val="tx1"/>
                </a:solidFill>
                <a:latin typeface="Times New Roman" panose="02020603050405020304" pitchFamily="18" charset="0"/>
                <a:cs typeface="Times New Roman" panose="02020603050405020304" pitchFamily="18" charset="0"/>
              </a:rPr>
              <a:t>, Autism Speak, 2015,</a:t>
            </a:r>
            <a:r>
              <a:rPr lang="ro-RO" sz="1400" dirty="0" smtClean="0">
                <a:solidFill>
                  <a:schemeClr val="tx1"/>
                </a:solidFill>
                <a:latin typeface="Times New Roman" panose="02020603050405020304" pitchFamily="18" charset="0"/>
                <a:cs typeface="Times New Roman" panose="02020603050405020304" pitchFamily="18" charset="0"/>
              </a:rPr>
              <a:t> </a:t>
            </a:r>
            <a:r>
              <a:rPr lang="it-IT" sz="1400" u="sng" dirty="0" smtClean="0">
                <a:solidFill>
                  <a:schemeClr val="tx1"/>
                </a:solidFill>
                <a:latin typeface="Times New Roman" panose="02020603050405020304" pitchFamily="18" charset="0"/>
                <a:cs typeface="Times New Roman" panose="02020603050405020304" pitchFamily="18" charset="0"/>
                <a:hlinkClick r:id="rId4"/>
              </a:rPr>
              <a:t>http://integrare-scolara</a:t>
            </a:r>
            <a:r>
              <a:rPr lang="ro-RO" sz="1400" u="sng" dirty="0" smtClean="0">
                <a:solidFill>
                  <a:schemeClr val="tx1"/>
                </a:solidFill>
                <a:latin typeface="Times New Roman" panose="02020603050405020304" pitchFamily="18" charset="0"/>
                <a:cs typeface="Times New Roman" panose="02020603050405020304" pitchFamily="18" charset="0"/>
                <a:hlinkClick r:id="rId4"/>
              </a:rPr>
              <a:t> </a:t>
            </a:r>
            <a:r>
              <a:rPr lang="it-IT" sz="1400" u="sng" dirty="0" smtClean="0">
                <a:solidFill>
                  <a:schemeClr val="tx1"/>
                </a:solidFill>
                <a:latin typeface="Times New Roman" panose="02020603050405020304" pitchFamily="18" charset="0"/>
                <a:cs typeface="Times New Roman" panose="02020603050405020304" pitchFamily="18" charset="0"/>
                <a:hlinkClick r:id="rId4"/>
              </a:rPr>
              <a:t>autism</a:t>
            </a:r>
            <a:r>
              <a:rPr lang="ro-RO" sz="1400" u="sng" dirty="0" smtClean="0">
                <a:solidFill>
                  <a:schemeClr val="tx1"/>
                </a:solidFill>
                <a:latin typeface="Times New Roman" panose="02020603050405020304" pitchFamily="18" charset="0"/>
                <a:cs typeface="Times New Roman" panose="02020603050405020304" pitchFamily="18" charset="0"/>
                <a:hlinkClick r:id="rId4"/>
              </a:rPr>
              <a:t> </a:t>
            </a:r>
            <a:r>
              <a:rPr lang="it-IT" sz="1400" u="sng" dirty="0" smtClean="0">
                <a:solidFill>
                  <a:schemeClr val="tx1"/>
                </a:solidFill>
                <a:latin typeface="Times New Roman" panose="02020603050405020304" pitchFamily="18" charset="0"/>
                <a:cs typeface="Times New Roman" panose="02020603050405020304" pitchFamily="18" charset="0"/>
                <a:hlinkClick r:id="rId4"/>
              </a:rPr>
              <a:t>.ro/</a:t>
            </a:r>
            <a:r>
              <a:rPr lang="ro-RO" sz="1400" u="sng" dirty="0" smtClean="0">
                <a:solidFill>
                  <a:schemeClr val="tx1"/>
                </a:solidFill>
                <a:latin typeface="Times New Roman" panose="02020603050405020304" pitchFamily="18" charset="0"/>
                <a:cs typeface="Times New Roman" panose="02020603050405020304" pitchFamily="18" charset="0"/>
                <a:hlinkClick r:id="rId4"/>
              </a:rPr>
              <a:t> </a:t>
            </a:r>
            <a:r>
              <a:rPr lang="it-IT" sz="1400" u="sng" dirty="0" smtClean="0">
                <a:solidFill>
                  <a:schemeClr val="tx1"/>
                </a:solidFill>
                <a:latin typeface="Times New Roman" panose="02020603050405020304" pitchFamily="18" charset="0"/>
                <a:cs typeface="Times New Roman" panose="02020603050405020304" pitchFamily="18" charset="0"/>
                <a:hlinkClick r:id="rId4"/>
              </a:rPr>
              <a:t>PDF/</a:t>
            </a:r>
            <a:r>
              <a:rPr lang="ro-RO" sz="1400" u="sng" dirty="0" smtClean="0">
                <a:solidFill>
                  <a:schemeClr val="tx1"/>
                </a:solidFill>
                <a:latin typeface="Times New Roman" panose="02020603050405020304" pitchFamily="18" charset="0"/>
                <a:cs typeface="Times New Roman" panose="02020603050405020304" pitchFamily="18" charset="0"/>
                <a:hlinkClick r:id="rId4"/>
              </a:rPr>
              <a:t> </a:t>
            </a:r>
            <a:r>
              <a:rPr lang="it-IT" sz="1400" u="sng" dirty="0" smtClean="0">
                <a:solidFill>
                  <a:schemeClr val="tx1"/>
                </a:solidFill>
                <a:latin typeface="Times New Roman" panose="02020603050405020304" pitchFamily="18" charset="0"/>
                <a:cs typeface="Times New Roman" panose="02020603050405020304" pitchFamily="18" charset="0"/>
                <a:hlinkClick r:id="rId4"/>
              </a:rPr>
              <a:t>Ghidul</a:t>
            </a:r>
            <a:r>
              <a:rPr lang="ro-RO" sz="1400" u="sng" dirty="0" smtClean="0">
                <a:solidFill>
                  <a:schemeClr val="tx1"/>
                </a:solidFill>
                <a:latin typeface="Times New Roman" panose="02020603050405020304" pitchFamily="18" charset="0"/>
                <a:cs typeface="Times New Roman" panose="02020603050405020304" pitchFamily="18" charset="0"/>
                <a:hlinkClick r:id="rId4"/>
              </a:rPr>
              <a:t> </a:t>
            </a:r>
            <a:r>
              <a:rPr lang="it-IT" sz="1400" u="sng" dirty="0" smtClean="0">
                <a:solidFill>
                  <a:schemeClr val="tx1"/>
                </a:solidFill>
                <a:latin typeface="Times New Roman" panose="02020603050405020304" pitchFamily="18" charset="0"/>
                <a:cs typeface="Times New Roman" panose="02020603050405020304" pitchFamily="18" charset="0"/>
                <a:hlinkClick r:id="rId4"/>
              </a:rPr>
              <a:t>+comunitatii</a:t>
            </a:r>
            <a:r>
              <a:rPr lang="ro-RO" sz="1400" u="sng" dirty="0" smtClean="0">
                <a:solidFill>
                  <a:schemeClr val="tx1"/>
                </a:solidFill>
                <a:latin typeface="Times New Roman" panose="02020603050405020304" pitchFamily="18" charset="0"/>
                <a:cs typeface="Times New Roman" panose="02020603050405020304" pitchFamily="18" charset="0"/>
                <a:hlinkClick r:id="rId4"/>
              </a:rPr>
              <a:t> </a:t>
            </a:r>
            <a:r>
              <a:rPr lang="it-IT" sz="1400" u="sng" dirty="0" smtClean="0">
                <a:solidFill>
                  <a:schemeClr val="tx1"/>
                </a:solidFill>
                <a:latin typeface="Times New Roman" panose="02020603050405020304" pitchFamily="18" charset="0"/>
                <a:cs typeface="Times New Roman" panose="02020603050405020304" pitchFamily="18" charset="0"/>
                <a:hlinkClick r:id="rId4"/>
              </a:rPr>
              <a:t>+scolare</a:t>
            </a:r>
            <a:r>
              <a:rPr lang="ro-RO" sz="1400" u="sng" dirty="0" smtClean="0">
                <a:solidFill>
                  <a:schemeClr val="tx1"/>
                </a:solidFill>
                <a:latin typeface="Times New Roman" panose="02020603050405020304" pitchFamily="18" charset="0"/>
                <a:cs typeface="Times New Roman" panose="02020603050405020304" pitchFamily="18" charset="0"/>
                <a:hlinkClick r:id="rId4"/>
              </a:rPr>
              <a:t> </a:t>
            </a:r>
            <a:r>
              <a:rPr lang="it-IT" sz="1400" u="sng" dirty="0" smtClean="0">
                <a:solidFill>
                  <a:schemeClr val="tx1"/>
                </a:solidFill>
                <a:latin typeface="Times New Roman" panose="02020603050405020304" pitchFamily="18" charset="0"/>
                <a:cs typeface="Times New Roman" panose="02020603050405020304" pitchFamily="18" charset="0"/>
                <a:hlinkClick r:id="rId4"/>
              </a:rPr>
              <a:t>+</a:t>
            </a:r>
            <a:r>
              <a:rPr lang="ro-RO" sz="1400" u="sng" dirty="0" smtClean="0">
                <a:solidFill>
                  <a:schemeClr val="tx1"/>
                </a:solidFill>
                <a:latin typeface="Times New Roman" panose="02020603050405020304" pitchFamily="18" charset="0"/>
                <a:cs typeface="Times New Roman" panose="02020603050405020304" pitchFamily="18" charset="0"/>
                <a:hlinkClick r:id="rId4"/>
              </a:rPr>
              <a:t> </a:t>
            </a:r>
            <a:r>
              <a:rPr lang="it-IT" sz="1400" u="sng" dirty="0" smtClean="0">
                <a:solidFill>
                  <a:schemeClr val="tx1"/>
                </a:solidFill>
                <a:latin typeface="Times New Roman" panose="02020603050405020304" pitchFamily="18" charset="0"/>
                <a:cs typeface="Times New Roman" panose="02020603050405020304" pitchFamily="18" charset="0"/>
                <a:hlinkClick r:id="rId4"/>
              </a:rPr>
              <a:t>Autism+Integrare+scolara+autism.pdf</a:t>
            </a:r>
            <a:r>
              <a:rPr lang="ro-RO" sz="1400" u="sng" dirty="0" smtClean="0">
                <a:solidFill>
                  <a:schemeClr val="tx1"/>
                </a:solidFill>
                <a:latin typeface="Times New Roman" panose="02020603050405020304" pitchFamily="18" charset="0"/>
                <a:cs typeface="Times New Roman" panose="02020603050405020304" pitchFamily="18" charset="0"/>
              </a:rPr>
              <a:t/>
            </a:r>
            <a:br>
              <a:rPr lang="ro-RO" sz="1400" u="sng" dirty="0" smtClean="0">
                <a:solidFill>
                  <a:schemeClr val="tx1"/>
                </a:solidFill>
                <a:latin typeface="Times New Roman" panose="02020603050405020304" pitchFamily="18" charset="0"/>
                <a:cs typeface="Times New Roman" panose="02020603050405020304" pitchFamily="18" charset="0"/>
              </a:rPr>
            </a:br>
            <a:r>
              <a:rPr lang="ro-RO" sz="1400" u="sng" dirty="0" smtClean="0">
                <a:solidFill>
                  <a:schemeClr val="tx1"/>
                </a:solidFill>
                <a:latin typeface="Times New Roman" panose="02020603050405020304" pitchFamily="18" charset="0"/>
                <a:cs typeface="Times New Roman" panose="02020603050405020304" pitchFamily="18" charset="0"/>
              </a:rPr>
              <a:t/>
            </a:r>
            <a:br>
              <a:rPr lang="ro-RO" sz="1400" u="sng" dirty="0" smtClean="0">
                <a:solidFill>
                  <a:schemeClr val="tx1"/>
                </a:solidFill>
                <a:latin typeface="Times New Roman" panose="02020603050405020304" pitchFamily="18" charset="0"/>
                <a:cs typeface="Times New Roman" panose="02020603050405020304" pitchFamily="18" charset="0"/>
              </a:rPr>
            </a:br>
            <a:r>
              <a:rPr lang="ro-RO" sz="1400" dirty="0" smtClean="0">
                <a:solidFill>
                  <a:schemeClr val="tx1"/>
                </a:solidFill>
                <a:latin typeface="Times New Roman" panose="02020603050405020304" pitchFamily="18" charset="0"/>
                <a:cs typeface="Times New Roman" panose="02020603050405020304" pitchFamily="18" charset="0"/>
              </a:rPr>
              <a:t>5. Liuba I.; Săndica D., ,,Copilul meu cu autism” – Ghid pentru părinţi;</a:t>
            </a:r>
            <a:br>
              <a:rPr lang="ro-RO" sz="1400" dirty="0" smtClean="0">
                <a:solidFill>
                  <a:schemeClr val="tx1"/>
                </a:solidFill>
                <a:latin typeface="Times New Roman" panose="02020603050405020304" pitchFamily="18" charset="0"/>
                <a:cs typeface="Times New Roman" panose="02020603050405020304" pitchFamily="18" charset="0"/>
              </a:rPr>
            </a:br>
            <a:r>
              <a:rPr lang="ro-RO" sz="1400" dirty="0" smtClean="0">
                <a:solidFill>
                  <a:schemeClr val="tx1"/>
                </a:solidFill>
                <a:latin typeface="Times New Roman" panose="02020603050405020304" pitchFamily="18" charset="0"/>
                <a:cs typeface="Times New Roman" panose="02020603050405020304" pitchFamily="18" charset="0"/>
              </a:rPr>
              <a:t/>
            </a:r>
            <a:br>
              <a:rPr lang="ro-RO" sz="1400" dirty="0" smtClean="0">
                <a:solidFill>
                  <a:schemeClr val="tx1"/>
                </a:solidFill>
                <a:latin typeface="Times New Roman" panose="02020603050405020304" pitchFamily="18" charset="0"/>
                <a:cs typeface="Times New Roman" panose="02020603050405020304" pitchFamily="18" charset="0"/>
              </a:rPr>
            </a:br>
            <a:r>
              <a:rPr lang="ro-RO" sz="1400" dirty="0" smtClean="0">
                <a:solidFill>
                  <a:schemeClr val="tx1"/>
                </a:solidFill>
                <a:latin typeface="Times New Roman" panose="02020603050405020304" pitchFamily="18" charset="0"/>
                <a:cs typeface="Times New Roman" panose="02020603050405020304" pitchFamily="18" charset="0"/>
              </a:rPr>
              <a:t>6. Predescu L., ,,Autismul nu este marginea prăpastiei”, Editura Paralele 45</a:t>
            </a:r>
            <a:br>
              <a:rPr lang="ro-RO" sz="1400" dirty="0" smtClean="0">
                <a:solidFill>
                  <a:schemeClr val="tx1"/>
                </a:solidFill>
                <a:latin typeface="Times New Roman" panose="02020603050405020304" pitchFamily="18" charset="0"/>
                <a:cs typeface="Times New Roman" panose="02020603050405020304" pitchFamily="18" charset="0"/>
              </a:rPr>
            </a:br>
            <a:r>
              <a:rPr lang="ro-RO" sz="1400" dirty="0" smtClean="0">
                <a:solidFill>
                  <a:schemeClr val="tx1"/>
                </a:solidFill>
                <a:latin typeface="Times New Roman" panose="02020603050405020304" pitchFamily="18" charset="0"/>
                <a:cs typeface="Times New Roman" panose="02020603050405020304" pitchFamily="18" charset="0"/>
              </a:rPr>
              <a:t/>
            </a:r>
            <a:br>
              <a:rPr lang="ro-RO" sz="1400" dirty="0" smtClean="0">
                <a:solidFill>
                  <a:schemeClr val="tx1"/>
                </a:solidFill>
                <a:latin typeface="Times New Roman" panose="02020603050405020304" pitchFamily="18" charset="0"/>
                <a:cs typeface="Times New Roman" panose="02020603050405020304" pitchFamily="18" charset="0"/>
              </a:rPr>
            </a:br>
            <a:r>
              <a:rPr lang="ro-RO" sz="1400" dirty="0" smtClean="0">
                <a:solidFill>
                  <a:schemeClr val="tx1"/>
                </a:solidFill>
                <a:latin typeface="Times New Roman" panose="02020603050405020304" pitchFamily="18" charset="0"/>
                <a:cs typeface="Times New Roman" panose="02020603050405020304" pitchFamily="18" charset="0"/>
              </a:rPr>
              <a:t>7. </a:t>
            </a:r>
            <a:r>
              <a:rPr lang="ro-RO" sz="1400" dirty="0" smtClean="0">
                <a:solidFill>
                  <a:schemeClr val="tx1"/>
                </a:solidFill>
                <a:latin typeface="Times New Roman" panose="02020603050405020304" pitchFamily="18" charset="0"/>
                <a:cs typeface="Times New Roman" panose="02020603050405020304" pitchFamily="18" charset="0"/>
                <a:hlinkClick r:id="rId5"/>
              </a:rPr>
              <a:t>https://www.youtube.com/watch?v=iTzr7agImr8&amp;t=21s</a:t>
            </a:r>
            <a:r>
              <a:rPr lang="ro-RO" sz="1400" dirty="0" smtClean="0">
                <a:solidFill>
                  <a:schemeClr val="tx1"/>
                </a:solidFill>
                <a:latin typeface="Times New Roman" panose="02020603050405020304" pitchFamily="18" charset="0"/>
                <a:cs typeface="Times New Roman" panose="02020603050405020304" pitchFamily="18" charset="0"/>
              </a:rPr>
              <a:t> </a:t>
            </a:r>
            <a:r>
              <a:rPr lang="ro-RO" sz="1400" u="sng" dirty="0" smtClean="0">
                <a:solidFill>
                  <a:schemeClr val="tx1"/>
                </a:solidFill>
                <a:latin typeface="Times New Roman" panose="02020603050405020304" pitchFamily="18" charset="0"/>
                <a:cs typeface="Times New Roman" panose="02020603050405020304" pitchFamily="18" charset="0"/>
              </a:rPr>
              <a:t/>
            </a:r>
            <a:br>
              <a:rPr lang="ro-RO" sz="1400" u="sng" dirty="0" smtClean="0">
                <a:solidFill>
                  <a:schemeClr val="tx1"/>
                </a:solidFill>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pic>
        <p:nvPicPr>
          <p:cNvPr id="3074" name="Picture 2" descr="F:\AUTISM\WhatsApp Image 2021-11-16 at 16.08.19.jpeg"/>
          <p:cNvPicPr>
            <a:picLocks noChangeAspect="1" noChangeArrowheads="1"/>
          </p:cNvPicPr>
          <p:nvPr/>
        </p:nvPicPr>
        <p:blipFill>
          <a:blip r:embed="rId6" cstate="print"/>
          <a:srcRect t="34855" b="37379"/>
          <a:stretch>
            <a:fillRect/>
          </a:stretch>
        </p:blipFill>
        <p:spPr bwMode="auto">
          <a:xfrm>
            <a:off x="1043608" y="5273824"/>
            <a:ext cx="7056784" cy="1584176"/>
          </a:xfrm>
          <a:prstGeom prst="rect">
            <a:avLst/>
          </a:prstGeom>
          <a:noFill/>
        </p:spPr>
      </p:pic>
    </p:spTree>
  </p:cSld>
  <p:clrMapOvr>
    <a:masterClrMapping/>
  </p:clrMapOvr>
  <p:transition>
    <p:wheel spokes="3"/>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AUTISM\WhatsApp Image 2021-11-16 at 16.08.19 (2).jpeg"/>
          <p:cNvPicPr>
            <a:picLocks noChangeAspect="1" noChangeArrowheads="1"/>
          </p:cNvPicPr>
          <p:nvPr/>
        </p:nvPicPr>
        <p:blipFill>
          <a:blip r:embed="rId2" cstate="print"/>
          <a:srcRect l="4396" t="4814" r="3297" b="1057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0" y="188640"/>
            <a:ext cx="9144000" cy="5026310"/>
          </a:xfrm>
        </p:spPr>
        <p:txBody>
          <a:bodyPr>
            <a:normAutofit fontScale="90000"/>
          </a:bodyPr>
          <a:lstStyle/>
          <a:p>
            <a: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t>
            </a:r>
            <a: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Ă MULŢUMIM </a:t>
            </a:r>
            <a:b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PENTRU </a:t>
            </a:r>
            <a:b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ATENŢIA</a:t>
            </a:r>
            <a:b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o-RO"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ACORDATĂ</a:t>
            </a:r>
            <a:r>
              <a:rPr lang="ro-RO" sz="4800" dirty="0" smtClean="0">
                <a:solidFill>
                  <a:schemeClr val="tx1"/>
                </a:solidFill>
              </a:rPr>
              <a:t>!</a:t>
            </a:r>
            <a:endParaRPr lang="en-US" sz="48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583488" cy="6408712"/>
          </a:xfrm>
        </p:spPr>
        <p:txBody>
          <a:bodyPr>
            <a:normAutofit fontScale="90000"/>
          </a:bodyPr>
          <a:lstStyle/>
          <a:p>
            <a:r>
              <a:rPr lang="ro-RO" sz="1800" b="1" dirty="0" smtClean="0">
                <a:solidFill>
                  <a:schemeClr val="tx1"/>
                </a:solidFill>
                <a:latin typeface="Times New Roman" panose="02020603050405020304" pitchFamily="18" charset="0"/>
                <a:cs typeface="Times New Roman" panose="02020603050405020304" pitchFamily="18" charset="0"/>
              </a:rPr>
              <a:t>	Strategiile de bază </a:t>
            </a:r>
            <a:r>
              <a:rPr lang="ro-RO" sz="1800" dirty="0" smtClean="0">
                <a:solidFill>
                  <a:schemeClr val="tx1"/>
                </a:solidFill>
                <a:latin typeface="Times New Roman" panose="02020603050405020304" pitchFamily="18" charset="0"/>
                <a:cs typeface="Times New Roman" panose="02020603050405020304" pitchFamily="18" charset="0"/>
              </a:rPr>
              <a:t>care pot fi utilizate în procesul de învățare, dar și pentru creşterea numărului şi calităţii interacţiunilor sociale dintre copilul cu autism şi colegii săi de clasă sunt bazate pe principiile </a:t>
            </a:r>
            <a:r>
              <a:rPr lang="ro-RO" sz="1800" b="1" i="1" dirty="0" smtClean="0">
                <a:solidFill>
                  <a:schemeClr val="tx1"/>
                </a:solidFill>
                <a:latin typeface="Times New Roman" panose="02020603050405020304" pitchFamily="18" charset="0"/>
                <a:cs typeface="Times New Roman" panose="02020603050405020304" pitchFamily="18" charset="0"/>
              </a:rPr>
              <a:t>Analizei Comportamentale Aplicate </a:t>
            </a:r>
            <a:r>
              <a:rPr lang="ro-RO" sz="1800" dirty="0" smtClean="0">
                <a:solidFill>
                  <a:schemeClr val="tx1"/>
                </a:solidFill>
                <a:latin typeface="Times New Roman" panose="02020603050405020304" pitchFamily="18" charset="0"/>
                <a:cs typeface="Times New Roman" panose="02020603050405020304" pitchFamily="18" charset="0"/>
              </a:rPr>
              <a:t>(</a:t>
            </a:r>
            <a:r>
              <a:rPr lang="ro-RO" sz="1800" b="1" dirty="0" smtClean="0">
                <a:solidFill>
                  <a:schemeClr val="tx1"/>
                </a:solidFill>
                <a:latin typeface="Times New Roman" panose="02020603050405020304" pitchFamily="18" charset="0"/>
                <a:cs typeface="Times New Roman" panose="02020603050405020304" pitchFamily="18" charset="0"/>
              </a:rPr>
              <a:t>ABA</a:t>
            </a:r>
            <a:r>
              <a:rPr lang="ro-RO" sz="1800" dirty="0" smtClean="0">
                <a:solidFill>
                  <a:schemeClr val="tx1"/>
                </a:solidFill>
                <a:latin typeface="Times New Roman" panose="02020603050405020304" pitchFamily="18" charset="0"/>
                <a:cs typeface="Times New Roman" panose="02020603050405020304" pitchFamily="18" charset="0"/>
              </a:rPr>
              <a:t>).</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latin typeface="Times New Roman" panose="02020603050405020304" pitchFamily="18" charset="0"/>
                <a:cs typeface="Times New Roman" panose="02020603050405020304" pitchFamily="18" charset="0"/>
              </a:rPr>
              <a:t> 	</a:t>
            </a:r>
            <a:r>
              <a:rPr lang="ro-RO" sz="1800" b="1" dirty="0" smtClean="0">
                <a:solidFill>
                  <a:schemeClr val="tx1"/>
                </a:solidFill>
                <a:latin typeface="Times New Roman" panose="02020603050405020304" pitchFamily="18" charset="0"/>
                <a:cs typeface="Times New Roman" panose="02020603050405020304" pitchFamily="18" charset="0"/>
              </a:rPr>
              <a:t>ABA</a:t>
            </a:r>
            <a:r>
              <a:rPr lang="ro-RO" sz="1800" dirty="0" smtClean="0">
                <a:solidFill>
                  <a:schemeClr val="tx1"/>
                </a:solidFill>
                <a:latin typeface="Times New Roman" panose="02020603050405020304" pitchFamily="18" charset="0"/>
                <a:cs typeface="Times New Roman" panose="02020603050405020304" pitchFamily="18" charset="0"/>
              </a:rPr>
              <a:t> este o întreagă disciplină de studiu care ne ajută să înțelegem de ce un comportament apare cu o frecvență mai mare sau mai mică, de ce comportamentele bine învățate dispar încet încet, cum putem modifica un comportament și astfel să obținem rezultate mai bune, cum putem înlătura o consecință și astfel să scădem frecvența unui comportament.</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Disciplina care se numește </a:t>
            </a:r>
            <a:r>
              <a:rPr lang="ro-RO" sz="1800" b="1" dirty="0" smtClean="0">
                <a:solidFill>
                  <a:schemeClr val="tx1"/>
                </a:solidFill>
                <a:latin typeface="Times New Roman" panose="02020603050405020304" pitchFamily="18" charset="0"/>
                <a:cs typeface="Times New Roman" panose="02020603050405020304" pitchFamily="18" charset="0"/>
              </a:rPr>
              <a:t>Behavior analysis</a:t>
            </a:r>
            <a:r>
              <a:rPr lang="ro-RO" sz="1800" dirty="0" smtClean="0">
                <a:solidFill>
                  <a:schemeClr val="tx1"/>
                </a:solidFill>
                <a:latin typeface="Times New Roman" panose="02020603050405020304" pitchFamily="18" charset="0"/>
                <a:cs typeface="Times New Roman" panose="02020603050405020304" pitchFamily="18" charset="0"/>
              </a:rPr>
              <a:t> (analiza comportamentului) este cea care studiază felul în care oamenii ÎNVAȚĂ abilitățile/comportamentele de care au nevoie în viață.  Studiază felul în care copiii învață să vorbească, să folosească toaleta, să se joace, cum tinerii învață să danseze, să muncească etc.  Analiza comportamentului ajută oamenii (cu o multitudine de probleme) să-și îmbunătățească viața.</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t> 	</a:t>
            </a:r>
            <a:r>
              <a:rPr lang="ro-RO" sz="1800" dirty="0" smtClean="0">
                <a:solidFill>
                  <a:schemeClr val="tx1"/>
                </a:solidFill>
                <a:latin typeface="Times New Roman" panose="02020603050405020304" pitchFamily="18" charset="0"/>
                <a:cs typeface="Times New Roman" panose="02020603050405020304" pitchFamily="18" charset="0"/>
              </a:rPr>
              <a:t>În continuare vom enunța un șir de trucuri bazate pe analiza comportamentală                      aplicată, util de folosit în procesul de învățare</a:t>
            </a:r>
            <a:r>
              <a:rPr lang="ro-RO" sz="1800" b="1" dirty="0" smtClean="0">
                <a:solidFill>
                  <a:schemeClr val="tx1"/>
                </a:solidFill>
                <a:latin typeface="Times New Roman" panose="02020603050405020304" pitchFamily="18" charset="0"/>
                <a:cs typeface="Times New Roman" panose="02020603050405020304" pitchFamily="18" charset="0"/>
              </a:rPr>
              <a:t>.</a:t>
            </a:r>
            <a:r>
              <a:rPr lang="en-US" sz="1800" dirty="0" smtClean="0"/>
              <a:t/>
            </a:r>
            <a:br>
              <a:rPr lang="en-US" sz="1800" dirty="0" smtClean="0"/>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en-US" sz="1200" dirty="0" smtClean="0"/>
              <a:t/>
            </a:r>
            <a:br>
              <a:rPr lang="en-US" sz="1200" dirty="0" smtClean="0"/>
            </a:br>
            <a:r>
              <a:rPr lang="en-US" sz="1200" dirty="0" smtClean="0"/>
              <a:t/>
            </a:r>
            <a:br>
              <a:rPr lang="en-US" sz="1200" dirty="0" smtClean="0"/>
            </a:br>
            <a:endParaRPr lang="en-US" sz="1200" dirty="0">
              <a:latin typeface="Times New Roman" panose="02020603050405020304" pitchFamily="18" charset="0"/>
              <a:cs typeface="Times New Roman" panose="02020603050405020304" pitchFamily="18" charset="0"/>
            </a:endParaRPr>
          </a:p>
        </p:txBody>
      </p:sp>
      <p:pic>
        <p:nvPicPr>
          <p:cNvPr id="3" name="Picture 2" descr="F:\AUTISM\WhatsApp Image 2021-11-18 at 17.39.14.jpeg"/>
          <p:cNvPicPr>
            <a:picLocks noChangeAspect="1" noChangeArrowheads="1"/>
          </p:cNvPicPr>
          <p:nvPr/>
        </p:nvPicPr>
        <p:blipFill>
          <a:blip r:embed="rId2" cstate="print"/>
          <a:srcRect/>
          <a:stretch>
            <a:fillRect/>
          </a:stretch>
        </p:blipFill>
        <p:spPr bwMode="auto">
          <a:xfrm>
            <a:off x="7535845" y="4810844"/>
            <a:ext cx="1608155" cy="2047156"/>
          </a:xfrm>
          <a:prstGeom prst="rect">
            <a:avLst/>
          </a:prstGeom>
          <a:noFill/>
        </p:spPr>
      </p:pic>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2656"/>
            <a:ext cx="8784976" cy="6336704"/>
          </a:xfrm>
        </p:spPr>
        <p:txBody>
          <a:bodyPr>
            <a:normAutofit fontScale="90000"/>
          </a:bodyPr>
          <a:lstStyle/>
          <a:p>
            <a:r>
              <a:rPr lang="en-US" sz="1600" b="1" u="sng" dirty="0" smtClean="0">
                <a:solidFill>
                  <a:schemeClr val="tx1"/>
                </a:solidFill>
              </a:rPr>
              <a:t>1</a:t>
            </a:r>
            <a:r>
              <a:rPr lang="en-US" sz="1800" b="1" u="sng" dirty="0" smtClean="0">
                <a:solidFill>
                  <a:schemeClr val="tx1"/>
                </a:solidFill>
                <a:latin typeface="Times New Roman" panose="02020603050405020304" pitchFamily="18" charset="0"/>
                <a:cs typeface="Times New Roman" panose="02020603050405020304" pitchFamily="18" charset="0"/>
              </a:rPr>
              <a:t>. </a:t>
            </a:r>
            <a:r>
              <a:rPr lang="en-US" sz="1800" b="1" u="sng" dirty="0" err="1" smtClean="0">
                <a:solidFill>
                  <a:schemeClr val="tx1"/>
                </a:solidFill>
                <a:latin typeface="Times New Roman" panose="02020603050405020304" pitchFamily="18" charset="0"/>
                <a:cs typeface="Times New Roman" panose="02020603050405020304" pitchFamily="18" charset="0"/>
              </a:rPr>
              <a:t>Recompensarea</a:t>
            </a:r>
            <a:r>
              <a:rPr lang="en-US" sz="1800" b="1" u="sng" dirty="0" smtClean="0">
                <a:solidFill>
                  <a:schemeClr val="tx1"/>
                </a:solidFill>
                <a:latin typeface="Times New Roman" panose="02020603050405020304" pitchFamily="18" charset="0"/>
                <a:cs typeface="Times New Roman" panose="02020603050405020304" pitchFamily="18" charset="0"/>
              </a:rPr>
              <a:t> </a:t>
            </a:r>
            <a:r>
              <a:rPr lang="en-US" sz="1800" b="1" u="sng" dirty="0" err="1" smtClean="0">
                <a:solidFill>
                  <a:schemeClr val="tx1"/>
                </a:solidFill>
                <a:latin typeface="Times New Roman" panose="02020603050405020304" pitchFamily="18" charset="0"/>
                <a:cs typeface="Times New Roman" panose="02020603050405020304" pitchFamily="18" charset="0"/>
              </a:rPr>
              <a:t>pozitivă</a:t>
            </a: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t>
            </a:r>
            <a:r>
              <a:rPr lang="ro-RO" sz="1700" dirty="0" smtClean="0">
                <a:solidFill>
                  <a:schemeClr val="tx1"/>
                </a:solidFill>
                <a:latin typeface="Times New Roman" panose="02020603050405020304" pitchFamily="18" charset="0"/>
                <a:cs typeface="Times New Roman" panose="02020603050405020304" pitchFamily="18" charset="0"/>
              </a:rPr>
              <a:t>Recompensa este </a:t>
            </a:r>
            <a:r>
              <a:rPr lang="ro-RO" sz="1700" b="1" dirty="0" smtClean="0">
                <a:solidFill>
                  <a:schemeClr val="tx1"/>
                </a:solidFill>
                <a:latin typeface="Times New Roman" panose="02020603050405020304" pitchFamily="18" charset="0"/>
                <a:cs typeface="Times New Roman" panose="02020603050405020304" pitchFamily="18" charset="0"/>
              </a:rPr>
              <a:t>consecința</a:t>
            </a:r>
            <a:r>
              <a:rPr lang="ro-RO" sz="1700" dirty="0" smtClean="0">
                <a:solidFill>
                  <a:schemeClr val="tx1"/>
                </a:solidFill>
                <a:latin typeface="Times New Roman" panose="02020603050405020304" pitchFamily="18" charset="0"/>
                <a:cs typeface="Times New Roman" panose="02020603050405020304" pitchFamily="18" charset="0"/>
              </a:rPr>
              <a:t> care se oferă după un comportament și care </a:t>
            </a:r>
            <a:r>
              <a:rPr lang="ro-RO" sz="1700" b="1" dirty="0" smtClean="0">
                <a:solidFill>
                  <a:schemeClr val="tx1"/>
                </a:solidFill>
                <a:latin typeface="Times New Roman" panose="02020603050405020304" pitchFamily="18" charset="0"/>
                <a:cs typeface="Times New Roman" panose="02020603050405020304" pitchFamily="18" charset="0"/>
              </a:rPr>
              <a:t>crește probabilitatea</a:t>
            </a:r>
            <a:r>
              <a:rPr lang="ro-RO" sz="1700" dirty="0" smtClean="0">
                <a:solidFill>
                  <a:schemeClr val="tx1"/>
                </a:solidFill>
                <a:latin typeface="Times New Roman" panose="02020603050405020304" pitchFamily="18" charset="0"/>
                <a:cs typeface="Times New Roman" panose="02020603050405020304" pitchFamily="18" charset="0"/>
              </a:rPr>
              <a:t> ca acel comportament să se manifeste în viitor.</a:t>
            </a:r>
            <a:br>
              <a:rPr lang="ro-RO" sz="1700" dirty="0" smtClean="0">
                <a:solidFill>
                  <a:schemeClr val="tx1"/>
                </a:solidFill>
                <a:latin typeface="Times New Roman" panose="02020603050405020304" pitchFamily="18" charset="0"/>
                <a:cs typeface="Times New Roman" panose="02020603050405020304" pitchFamily="18" charset="0"/>
              </a:rPr>
            </a:b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dirty="0" smtClean="0">
                <a:solidFill>
                  <a:srgbClr val="FF0000"/>
                </a:solidFill>
                <a:latin typeface="Times New Roman" panose="02020603050405020304" pitchFamily="18" charset="0"/>
                <a:cs typeface="Times New Roman" panose="02020603050405020304" pitchFamily="18" charset="0"/>
              </a:rPr>
              <a:t>Exemplu</a:t>
            </a:r>
            <a:r>
              <a:rPr lang="ro-RO" sz="1700" i="1" dirty="0" smtClean="0">
                <a:solidFill>
                  <a:srgbClr val="FF0000"/>
                </a:solidFill>
                <a:latin typeface="Times New Roman" panose="02020603050405020304" pitchFamily="18" charset="0"/>
                <a:cs typeface="Times New Roman" panose="02020603050405020304" pitchFamily="18" charset="0"/>
              </a:rPr>
              <a:t>:</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dirty="0" smtClean="0">
                <a:solidFill>
                  <a:schemeClr val="tx1"/>
                </a:solidFill>
                <a:latin typeface="Times New Roman" panose="02020603050405020304" pitchFamily="18" charset="0"/>
                <a:cs typeface="Times New Roman" panose="02020603050405020304" pitchFamily="18" charset="0"/>
              </a:rPr>
              <a:t>Situație: </a:t>
            </a:r>
            <a:r>
              <a:rPr lang="ro-RO" sz="1700" i="1" dirty="0" smtClean="0">
                <a:solidFill>
                  <a:schemeClr val="tx1"/>
                </a:solidFill>
                <a:latin typeface="Times New Roman" panose="02020603050405020304" pitchFamily="18" charset="0"/>
                <a:cs typeface="Times New Roman" panose="02020603050405020304" pitchFamily="18" charset="0"/>
              </a:rPr>
              <a:t>Mama spală vasele în bucătărie. Fiica ei de 5 </a:t>
            </a:r>
            <a:r>
              <a:rPr lang="ro-RO" sz="1700" b="1" i="1" dirty="0" smtClean="0">
                <a:solidFill>
                  <a:schemeClr val="tx1"/>
                </a:solidFill>
                <a:latin typeface="Times New Roman" panose="02020603050405020304" pitchFamily="18" charset="0"/>
                <a:cs typeface="Times New Roman" panose="02020603050405020304" pitchFamily="18" charset="0"/>
              </a:rPr>
              <a:t>ani </a:t>
            </a:r>
            <a:r>
              <a:rPr lang="ro-RO" sz="1700" i="1" dirty="0" smtClean="0">
                <a:solidFill>
                  <a:schemeClr val="tx1"/>
                </a:solidFill>
                <a:latin typeface="Times New Roman" panose="02020603050405020304" pitchFamily="18" charset="0"/>
                <a:cs typeface="Times New Roman" panose="02020603050405020304" pitchFamily="18" charset="0"/>
              </a:rPr>
              <a:t>vine și se joacă cu frățiorul mai mic.</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dirty="0" smtClean="0">
                <a:solidFill>
                  <a:schemeClr val="tx1"/>
                </a:solidFill>
                <a:latin typeface="Times New Roman" panose="02020603050405020304" pitchFamily="18" charset="0"/>
                <a:cs typeface="Times New Roman" panose="02020603050405020304" pitchFamily="18" charset="0"/>
              </a:rPr>
              <a:t>Atitudinea părintelui: </a:t>
            </a:r>
            <a:r>
              <a:rPr lang="ro-RO" sz="1700" i="1" dirty="0" smtClean="0">
                <a:solidFill>
                  <a:schemeClr val="tx1"/>
                </a:solidFill>
                <a:latin typeface="Times New Roman" panose="02020603050405020304" pitchFamily="18" charset="0"/>
                <a:cs typeface="Times New Roman" panose="02020603050405020304" pitchFamily="18" charset="0"/>
              </a:rPr>
              <a:t>Mama se oprește </a:t>
            </a:r>
            <a:r>
              <a:rPr lang="ro-RO" sz="1700" b="1" i="1" dirty="0" smtClean="0">
                <a:solidFill>
                  <a:schemeClr val="tx1"/>
                </a:solidFill>
                <a:latin typeface="Times New Roman" panose="02020603050405020304" pitchFamily="18" charset="0"/>
                <a:cs typeface="Times New Roman" panose="02020603050405020304" pitchFamily="18" charset="0"/>
              </a:rPr>
              <a:t>puțin </a:t>
            </a:r>
            <a:r>
              <a:rPr lang="ro-RO" sz="1700" i="1" dirty="0" smtClean="0">
                <a:solidFill>
                  <a:schemeClr val="tx1"/>
                </a:solidFill>
                <a:latin typeface="Times New Roman" panose="02020603050405020304" pitchFamily="18" charset="0"/>
                <a:cs typeface="Times New Roman" panose="02020603050405020304" pitchFamily="18" charset="0"/>
              </a:rPr>
              <a:t>din activitate și se joacă cu amândoi pentru </a:t>
            </a:r>
            <a:r>
              <a:rPr lang="ro-RO" sz="1700" b="1" i="1" dirty="0" smtClean="0">
                <a:solidFill>
                  <a:schemeClr val="tx1"/>
                </a:solidFill>
                <a:latin typeface="Times New Roman" panose="02020603050405020304" pitchFamily="18" charset="0"/>
                <a:cs typeface="Times New Roman" panose="02020603050405020304" pitchFamily="18" charset="0"/>
              </a:rPr>
              <a:t>o </a:t>
            </a:r>
            <a:r>
              <a:rPr lang="ro-RO" sz="1700" i="1" dirty="0" smtClean="0">
                <a:solidFill>
                  <a:schemeClr val="tx1"/>
                </a:solidFill>
                <a:latin typeface="Times New Roman" panose="02020603050405020304" pitchFamily="18" charset="0"/>
                <a:cs typeface="Times New Roman" panose="02020603050405020304" pitchFamily="18" charset="0"/>
              </a:rPr>
              <a:t>scurtă perioadă (recompensează inițiativa fetiței).</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dirty="0" smtClean="0">
                <a:solidFill>
                  <a:schemeClr val="tx1"/>
                </a:solidFill>
                <a:latin typeface="Times New Roman" panose="02020603050405020304" pitchFamily="18" charset="0"/>
                <a:cs typeface="Times New Roman" panose="02020603050405020304" pitchFamily="18" charset="0"/>
              </a:rPr>
              <a:t>Consecința pe termen lung: </a:t>
            </a:r>
            <a:r>
              <a:rPr lang="ro-RO" sz="1700" i="1" dirty="0" smtClean="0">
                <a:solidFill>
                  <a:schemeClr val="tx1"/>
                </a:solidFill>
                <a:latin typeface="Times New Roman" panose="02020603050405020304" pitchFamily="18" charset="0"/>
                <a:cs typeface="Times New Roman" panose="02020603050405020304" pitchFamily="18" charset="0"/>
              </a:rPr>
              <a:t>Crește probabilitatea ca fetița să se joace cu frățiorul ei și în alte situații.</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 </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	Recompensa pozitivă poate fi o laudă sau poate </a:t>
            </a:r>
            <a:r>
              <a:rPr lang="ro-RO" sz="1700" smtClean="0">
                <a:solidFill>
                  <a:schemeClr val="tx1"/>
                </a:solidFill>
                <a:latin typeface="Times New Roman" panose="02020603050405020304" pitchFamily="18" charset="0"/>
                <a:cs typeface="Times New Roman" panose="02020603050405020304" pitchFamily="18" charset="0"/>
              </a:rPr>
              <a:t>fi certă</a:t>
            </a:r>
            <a:r>
              <a:rPr lang="ro-RO" sz="1700" dirty="0" smtClean="0">
                <a:solidFill>
                  <a:schemeClr val="tx1"/>
                </a:solidFill>
                <a:latin typeface="Times New Roman" panose="02020603050405020304" pitchFamily="18" charset="0"/>
                <a:cs typeface="Times New Roman" panose="02020603050405020304" pitchFamily="18" charset="0"/>
              </a:rPr>
              <a:t>. Ambele se numesc recompensă, deoarece se adaugă ceva, copilul primește ceva care îi menține comportamentul.</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	Recompensele vor fi oferite doar în cadrul lecției, iar în afara acesteia doar pentru comportamente pozitive. Este necesar ca ele să fie ușor de oferit şi consumate rapid (astfel evităm situația în care recompensarea durează mai mult decât lecția în sine).</a:t>
            </a:r>
            <a:br>
              <a:rPr lang="ro-RO" sz="1700" dirty="0" smtClean="0">
                <a:solidFill>
                  <a:schemeClr val="tx1"/>
                </a:solidFill>
                <a:latin typeface="Times New Roman" panose="02020603050405020304" pitchFamily="18" charset="0"/>
                <a:cs typeface="Times New Roman" panose="02020603050405020304" pitchFamily="18" charset="0"/>
              </a:rPr>
            </a:b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	În funcție de natura lor, recompensele pot fi:</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i="1" dirty="0" smtClean="0">
                <a:solidFill>
                  <a:srgbClr val="FFC000"/>
                </a:solidFill>
                <a:latin typeface="Times New Roman" panose="02020603050405020304" pitchFamily="18" charset="0"/>
                <a:cs typeface="Times New Roman" panose="02020603050405020304" pitchFamily="18" charset="0"/>
              </a:rPr>
              <a:t>a. alimente</a:t>
            </a:r>
            <a:r>
              <a:rPr lang="ro-RO" sz="1700" i="1" dirty="0" smtClean="0">
                <a:solidFill>
                  <a:schemeClr val="tx1"/>
                </a:solidFill>
                <a:latin typeface="Times New Roman" panose="02020603050405020304" pitchFamily="18" charset="0"/>
                <a:cs typeface="Times New Roman" panose="02020603050405020304" pitchFamily="18" charset="0"/>
              </a:rPr>
              <a:t> </a:t>
            </a:r>
            <a:r>
              <a:rPr lang="ro-RO" sz="1700" dirty="0" smtClean="0">
                <a:solidFill>
                  <a:schemeClr val="tx1"/>
                </a:solidFill>
                <a:latin typeface="Times New Roman" panose="02020603050405020304" pitchFamily="18" charset="0"/>
                <a:cs typeface="Times New Roman" panose="02020603050405020304" pitchFamily="18" charset="0"/>
              </a:rPr>
              <a:t>‒ bomboane, prăjituri, fructe, sucuri, meniul preferat, existența desertului la masă etc.;</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i="1" dirty="0" smtClean="0">
                <a:solidFill>
                  <a:srgbClr val="FFC000"/>
                </a:solidFill>
                <a:latin typeface="Times New Roman" panose="02020603050405020304" pitchFamily="18" charset="0"/>
                <a:cs typeface="Times New Roman" panose="02020603050405020304" pitchFamily="18" charset="0"/>
              </a:rPr>
              <a:t>b. distincții</a:t>
            </a:r>
            <a:r>
              <a:rPr lang="ro-RO" sz="1700" i="1" dirty="0" smtClean="0">
                <a:solidFill>
                  <a:srgbClr val="FFC000"/>
                </a:solidFill>
                <a:latin typeface="Times New Roman" panose="02020603050405020304" pitchFamily="18" charset="0"/>
                <a:cs typeface="Times New Roman" panose="02020603050405020304" pitchFamily="18" charset="0"/>
              </a:rPr>
              <a:t> </a:t>
            </a:r>
            <a:r>
              <a:rPr lang="ro-RO" sz="1700" dirty="0" smtClean="0">
                <a:solidFill>
                  <a:schemeClr val="tx1"/>
                </a:solidFill>
                <a:latin typeface="Times New Roman" panose="02020603050405020304" pitchFamily="18" charset="0"/>
                <a:cs typeface="Times New Roman" panose="02020603050405020304" pitchFamily="18" charset="0"/>
              </a:rPr>
              <a:t>‒ jetoane, steluțe, puncte roșii, diplome etc.;</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i="1" dirty="0" smtClean="0">
                <a:solidFill>
                  <a:srgbClr val="FFC000"/>
                </a:solidFill>
                <a:latin typeface="Times New Roman" panose="02020603050405020304" pitchFamily="18" charset="0"/>
                <a:cs typeface="Times New Roman" panose="02020603050405020304" pitchFamily="18" charset="0"/>
              </a:rPr>
              <a:t>c.</a:t>
            </a:r>
            <a:r>
              <a:rPr lang="ro-RO" sz="1700" b="1" dirty="0" smtClean="0">
                <a:solidFill>
                  <a:srgbClr val="FFC000"/>
                </a:solidFill>
                <a:latin typeface="Times New Roman" panose="02020603050405020304" pitchFamily="18" charset="0"/>
                <a:cs typeface="Times New Roman" panose="02020603050405020304" pitchFamily="18" charset="0"/>
              </a:rPr>
              <a:t> </a:t>
            </a:r>
            <a:r>
              <a:rPr lang="ro-RO" sz="1700" b="1" i="1" dirty="0" smtClean="0">
                <a:solidFill>
                  <a:srgbClr val="FFC000"/>
                </a:solidFill>
                <a:latin typeface="Times New Roman" panose="02020603050405020304" pitchFamily="18" charset="0"/>
                <a:cs typeface="Times New Roman" panose="02020603050405020304" pitchFamily="18" charset="0"/>
              </a:rPr>
              <a:t>posesiuni temporare ale unor obiecte (" împrumuturi")</a:t>
            </a:r>
            <a:r>
              <a:rPr lang="ro-RO" sz="1700" i="1" dirty="0" smtClean="0">
                <a:solidFill>
                  <a:schemeClr val="tx1"/>
                </a:solidFill>
                <a:latin typeface="Times New Roman" panose="02020603050405020304" pitchFamily="18" charset="0"/>
                <a:cs typeface="Times New Roman" panose="02020603050405020304" pitchFamily="18" charset="0"/>
              </a:rPr>
              <a:t> </a:t>
            </a:r>
            <a:r>
              <a:rPr lang="ro-RO" sz="1700" dirty="0" smtClean="0">
                <a:solidFill>
                  <a:schemeClr val="tx1"/>
                </a:solidFill>
                <a:latin typeface="Times New Roman" panose="02020603050405020304" pitchFamily="18" charset="0"/>
                <a:cs typeface="Times New Roman" panose="02020603050405020304" pitchFamily="18" charset="0"/>
              </a:rPr>
              <a:t>‒ posibilitatea de a îmbrăca o rochie                      pentru ocazii speciale, de a sta pe scaunul cuiva, de a avea o cameră privată etc.</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i="1" dirty="0" smtClean="0">
                <a:solidFill>
                  <a:srgbClr val="FFC000"/>
                </a:solidFill>
                <a:latin typeface="Times New Roman" panose="02020603050405020304" pitchFamily="18" charset="0"/>
                <a:cs typeface="Times New Roman" panose="02020603050405020304" pitchFamily="18" charset="0"/>
              </a:rPr>
              <a:t>d. activități stimulatoare </a:t>
            </a:r>
            <a:r>
              <a:rPr lang="ro-RO" sz="1700" dirty="0" smtClean="0">
                <a:solidFill>
                  <a:schemeClr val="tx1"/>
                </a:solidFill>
                <a:latin typeface="Times New Roman" panose="02020603050405020304" pitchFamily="18" charset="0"/>
                <a:cs typeface="Times New Roman" panose="02020603050405020304" pitchFamily="18" charset="0"/>
              </a:rPr>
              <a:t>– excursii, jocuri, vizionarea unor programe T V., sau a unor filme la                       cinema, citirea cărții preferate etc.</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i="1" dirty="0" smtClean="0">
                <a:solidFill>
                  <a:srgbClr val="FFC000"/>
                </a:solidFill>
                <a:latin typeface="Times New Roman" panose="02020603050405020304" pitchFamily="18" charset="0"/>
                <a:cs typeface="Times New Roman" panose="02020603050405020304" pitchFamily="18" charset="0"/>
              </a:rPr>
              <a:t>e. recompense sociale</a:t>
            </a:r>
            <a:r>
              <a:rPr lang="ro-RO" sz="1700" i="1" dirty="0" smtClean="0">
                <a:solidFill>
                  <a:schemeClr val="tx1"/>
                </a:solidFill>
                <a:latin typeface="Times New Roman" panose="02020603050405020304" pitchFamily="18" charset="0"/>
                <a:cs typeface="Times New Roman" panose="02020603050405020304" pitchFamily="18" charset="0"/>
              </a:rPr>
              <a:t> </a:t>
            </a:r>
            <a:r>
              <a:rPr lang="ro-RO" sz="1700" dirty="0" smtClean="0">
                <a:solidFill>
                  <a:schemeClr val="tx1"/>
                </a:solidFill>
                <a:latin typeface="Times New Roman" panose="02020603050405020304" pitchFamily="18" charset="0"/>
                <a:cs typeface="Times New Roman" panose="02020603050405020304" pitchFamily="18" charset="0"/>
              </a:rPr>
              <a:t>‒ îmbrățișări afectuoase, laude, zâmbete, o simplă privire care să exprime                 interesul ș.a.m.d.</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endParaRPr lang="en-US" sz="1700" dirty="0">
              <a:solidFill>
                <a:schemeClr val="tx1"/>
              </a:solidFill>
              <a:latin typeface="Times New Roman" panose="02020603050405020304" pitchFamily="18" charset="0"/>
              <a:cs typeface="Times New Roman" panose="02020603050405020304" pitchFamily="18" charset="0"/>
            </a:endParaRPr>
          </a:p>
        </p:txBody>
      </p:sp>
      <p:pic>
        <p:nvPicPr>
          <p:cNvPr id="3" name="Picture 2" descr="F:\AUTISM\WhatsApp Image 2021-11-18 at 17.39.14.jpeg"/>
          <p:cNvPicPr>
            <a:picLocks noChangeAspect="1" noChangeArrowheads="1"/>
          </p:cNvPicPr>
          <p:nvPr/>
        </p:nvPicPr>
        <p:blipFill>
          <a:blip r:embed="rId2" cstate="print"/>
          <a:srcRect l="8239" r="11163" b="9215"/>
          <a:stretch>
            <a:fillRect/>
          </a:stretch>
        </p:blipFill>
        <p:spPr bwMode="auto">
          <a:xfrm>
            <a:off x="7847856" y="4999484"/>
            <a:ext cx="1296144" cy="1858516"/>
          </a:xfrm>
          <a:prstGeom prst="rect">
            <a:avLst/>
          </a:prstGeom>
          <a:noFill/>
        </p:spPr>
      </p:pic>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8964488" cy="6768752"/>
          </a:xfrm>
        </p:spPr>
        <p:txBody>
          <a:bodyPr>
            <a:normAutofit/>
          </a:bodyPr>
          <a:lstStyle/>
          <a:p>
            <a:r>
              <a:rPr lang="en-US" sz="1500" b="1" u="sng" dirty="0" smtClean="0">
                <a:solidFill>
                  <a:schemeClr val="tx1"/>
                </a:solidFill>
                <a:latin typeface="Times New Roman" panose="02020603050405020304" pitchFamily="18" charset="0"/>
                <a:cs typeface="Times New Roman" panose="02020603050405020304" pitchFamily="18" charset="0"/>
              </a:rPr>
              <a:t>2. Mai </a:t>
            </a:r>
            <a:r>
              <a:rPr lang="en-US" sz="1500" b="1" u="sng" dirty="0" err="1" smtClean="0">
                <a:solidFill>
                  <a:schemeClr val="tx1"/>
                </a:solidFill>
                <a:latin typeface="Times New Roman" panose="02020603050405020304" pitchFamily="18" charset="0"/>
                <a:cs typeface="Times New Roman" panose="02020603050405020304" pitchFamily="18" charset="0"/>
              </a:rPr>
              <a:t>întâi</a:t>
            </a:r>
            <a:r>
              <a:rPr lang="en-US" sz="1500" b="1" u="sng" dirty="0" smtClean="0">
                <a:solidFill>
                  <a:schemeClr val="tx1"/>
                </a:solidFill>
                <a:latin typeface="Times New Roman" panose="02020603050405020304" pitchFamily="18" charset="0"/>
                <a:cs typeface="Times New Roman" panose="02020603050405020304" pitchFamily="18" charset="0"/>
              </a:rPr>
              <a:t>…, </a:t>
            </a:r>
            <a:r>
              <a:rPr lang="en-US" sz="1500" b="1" u="sng" dirty="0" err="1" smtClean="0">
                <a:solidFill>
                  <a:schemeClr val="tx1"/>
                </a:solidFill>
                <a:latin typeface="Times New Roman" panose="02020603050405020304" pitchFamily="18" charset="0"/>
                <a:cs typeface="Times New Roman" panose="02020603050405020304" pitchFamily="18" charset="0"/>
              </a:rPr>
              <a:t>apoi</a:t>
            </a:r>
            <a:r>
              <a:rPr lang="en-US" sz="1500" b="1" u="sng" dirty="0" smtClean="0">
                <a:solidFill>
                  <a:schemeClr val="tx1"/>
                </a:solidFill>
                <a:latin typeface="Times New Roman" panose="02020603050405020304" pitchFamily="18" charset="0"/>
                <a:cs typeface="Times New Roman" panose="02020603050405020304" pitchFamily="18" charset="0"/>
              </a:rPr>
              <a:t>… (</a:t>
            </a:r>
            <a:r>
              <a:rPr lang="en-US" sz="1500" b="1" u="sng" dirty="0" err="1" smtClean="0">
                <a:solidFill>
                  <a:schemeClr val="tx1"/>
                </a:solidFill>
                <a:latin typeface="Times New Roman" panose="02020603050405020304" pitchFamily="18" charset="0"/>
                <a:cs typeface="Times New Roman" panose="02020603050405020304" pitchFamily="18" charset="0"/>
              </a:rPr>
              <a:t>principiul</a:t>
            </a:r>
            <a:r>
              <a:rPr lang="en-US" sz="1500" b="1" u="sng" dirty="0" smtClean="0">
                <a:solidFill>
                  <a:schemeClr val="tx1"/>
                </a:solidFill>
                <a:latin typeface="Times New Roman" panose="02020603050405020304" pitchFamily="18" charset="0"/>
                <a:cs typeface="Times New Roman" panose="02020603050405020304" pitchFamily="18" charset="0"/>
              </a:rPr>
              <a:t> </a:t>
            </a:r>
            <a:r>
              <a:rPr lang="en-US" sz="1500" b="1" u="sng" dirty="0" err="1" smtClean="0">
                <a:solidFill>
                  <a:schemeClr val="tx1"/>
                </a:solidFill>
                <a:latin typeface="Times New Roman" panose="02020603050405020304" pitchFamily="18" charset="0"/>
                <a:cs typeface="Times New Roman" panose="02020603050405020304" pitchFamily="18" charset="0"/>
              </a:rPr>
              <a:t>Premack</a:t>
            </a:r>
            <a:r>
              <a:rPr lang="en-US" sz="1500" b="1" u="sng" dirty="0" smtClean="0">
                <a:solidFill>
                  <a:schemeClr val="tx1"/>
                </a:solidFill>
                <a:latin typeface="Times New Roman" panose="02020603050405020304" pitchFamily="18" charset="0"/>
                <a:cs typeface="Times New Roman" panose="02020603050405020304" pitchFamily="18" charset="0"/>
              </a:rPr>
              <a:t>)</a:t>
            </a: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În 1965 David Premack stabilea că tipurile de comportamente care, în mod natural, au o frecvență crescută la o anumită persoană pot să fie folosite pentru a motiva comportamente care nu prezintă atât de mult interes (și sunt adoptate mai rar).</a:t>
            </a: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Altfel spus, copilul trebuie mai întâi </a:t>
            </a:r>
            <a:r>
              <a:rPr lang="ro-RO" sz="1500" b="1" dirty="0" smtClean="0">
                <a:solidFill>
                  <a:schemeClr val="tx1"/>
                </a:solidFill>
                <a:latin typeface="Times New Roman" panose="02020603050405020304" pitchFamily="18" charset="0"/>
                <a:cs typeface="Times New Roman" panose="02020603050405020304" pitchFamily="18" charset="0"/>
              </a:rPr>
              <a:t>să facă ceea ce trebuie</a:t>
            </a:r>
            <a:r>
              <a:rPr lang="ro-RO" sz="1500" dirty="0" smtClean="0">
                <a:solidFill>
                  <a:schemeClr val="tx1"/>
                </a:solidFill>
                <a:latin typeface="Times New Roman" panose="02020603050405020304" pitchFamily="18" charset="0"/>
                <a:cs typeface="Times New Roman" panose="02020603050405020304" pitchFamily="18" charset="0"/>
              </a:rPr>
              <a:t> pentru ca abia apoi – ca o consecință directă a primei sale acțiuni – </a:t>
            </a:r>
            <a:r>
              <a:rPr lang="ro-RO" sz="1500" b="1" dirty="0" smtClean="0">
                <a:solidFill>
                  <a:schemeClr val="tx1"/>
                </a:solidFill>
                <a:latin typeface="Times New Roman" panose="02020603050405020304" pitchFamily="18" charset="0"/>
                <a:cs typeface="Times New Roman" panose="02020603050405020304" pitchFamily="18" charset="0"/>
              </a:rPr>
              <a:t>să facă ceea ce dorește</a:t>
            </a:r>
            <a:r>
              <a:rPr lang="ro-RO" sz="1500" dirty="0" smtClean="0">
                <a:solidFill>
                  <a:schemeClr val="tx1"/>
                </a:solidFill>
                <a:latin typeface="Times New Roman" panose="02020603050405020304" pitchFamily="18" charset="0"/>
                <a:cs typeface="Times New Roman" panose="02020603050405020304" pitchFamily="18" charset="0"/>
              </a:rPr>
              <a:t> să facă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Principiul Premack este unul din cele mai eficiente strategii de învățare. Utilizând                                în procesul de predare cât mai frecvent sintagma </a:t>
            </a:r>
            <a:r>
              <a:rPr lang="ro-RO" sz="1500" b="1" i="1" dirty="0" smtClean="0">
                <a:solidFill>
                  <a:schemeClr val="tx1"/>
                </a:solidFill>
                <a:latin typeface="Times New Roman" panose="02020603050405020304" pitchFamily="18" charset="0"/>
                <a:cs typeface="Times New Roman" panose="02020603050405020304" pitchFamily="18" charset="0"/>
              </a:rPr>
              <a:t>”Mai întâi….apoi…” </a:t>
            </a:r>
            <a:r>
              <a:rPr lang="ro-RO" sz="1500" dirty="0" smtClean="0">
                <a:solidFill>
                  <a:schemeClr val="tx1"/>
                </a:solidFill>
                <a:latin typeface="Times New Roman" panose="02020603050405020304" pitchFamily="18" charset="0"/>
                <a:cs typeface="Times New Roman" panose="02020603050405020304" pitchFamily="18" charset="0"/>
              </a:rPr>
              <a:t>veți da încredere copilului cu                          autism că ceva bun se va întâmpla și că el deține un oarecare control asupra situației în grupă.</a:t>
            </a: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600" dirty="0" smtClean="0"/>
              <a:t/>
            </a:r>
            <a:br>
              <a:rPr lang="ro-RO" sz="1600" dirty="0" smtClean="0"/>
            </a:br>
            <a:endParaRPr lang="en-US" sz="1500" dirty="0">
              <a:solidFill>
                <a:schemeClr val="tx1"/>
              </a:solidFill>
              <a:latin typeface="Times New Roman" panose="02020603050405020304" pitchFamily="18" charset="0"/>
              <a:cs typeface="Times New Roman" panose="02020603050405020304" pitchFamily="18" charset="0"/>
            </a:endParaRPr>
          </a:p>
        </p:txBody>
      </p:sp>
      <p:pic>
        <p:nvPicPr>
          <p:cNvPr id="4" name="Picture 3"/>
          <p:cNvPicPr/>
          <p:nvPr/>
        </p:nvPicPr>
        <p:blipFill>
          <a:blip r:embed="rId2" cstate="print">
            <a:extLst>
              <a:ext uri="{28A0092B-C50C-407E-A947-70E740481C1C}">
                <a14:useLocalDpi xmlns:a14="http://schemas.microsoft.com/office/drawing/2010/main" xmlns="" val="0"/>
              </a:ext>
            </a:extLst>
          </a:blip>
          <a:stretch>
            <a:fillRect/>
          </a:stretch>
        </p:blipFill>
        <p:spPr>
          <a:xfrm>
            <a:off x="2339752" y="2204864"/>
            <a:ext cx="3874244" cy="3569320"/>
          </a:xfrm>
          <a:prstGeom prst="rect">
            <a:avLst/>
          </a:prstGeom>
        </p:spPr>
      </p:pic>
      <p:pic>
        <p:nvPicPr>
          <p:cNvPr id="3" name="Picture 2" descr="F:\AUTISM\WhatsApp Image 2021-11-18 at 17.39.14.jpeg"/>
          <p:cNvPicPr>
            <a:picLocks noChangeAspect="1" noChangeArrowheads="1"/>
          </p:cNvPicPr>
          <p:nvPr/>
        </p:nvPicPr>
        <p:blipFill>
          <a:blip r:embed="rId3" cstate="print"/>
          <a:srcRect/>
          <a:stretch>
            <a:fillRect/>
          </a:stretch>
        </p:blipFill>
        <p:spPr bwMode="auto">
          <a:xfrm>
            <a:off x="7535845" y="4810844"/>
            <a:ext cx="1608155" cy="2047156"/>
          </a:xfrm>
          <a:prstGeom prst="rect">
            <a:avLst/>
          </a:prstGeom>
          <a:noFill/>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928670"/>
            <a:ext cx="8784976" cy="5740690"/>
          </a:xfrm>
        </p:spPr>
        <p:txBody>
          <a:bodyPr>
            <a:normAutofit fontScale="90000"/>
          </a:bodyPr>
          <a:lstStyle/>
          <a:p>
            <a:r>
              <a:rPr lang="en-US" sz="1800" b="1" u="sng" dirty="0" smtClean="0">
                <a:solidFill>
                  <a:schemeClr val="tx1"/>
                </a:solidFill>
                <a:latin typeface="Times New Roman" panose="02020603050405020304" pitchFamily="18" charset="0"/>
                <a:cs typeface="Times New Roman" panose="02020603050405020304" pitchFamily="18" charset="0"/>
              </a:rPr>
              <a:t>3. </a:t>
            </a:r>
            <a:r>
              <a:rPr lang="en-US" sz="1800" b="1" u="sng" dirty="0" err="1" smtClean="0">
                <a:solidFill>
                  <a:schemeClr val="tx1"/>
                </a:solidFill>
                <a:latin typeface="Times New Roman" panose="02020603050405020304" pitchFamily="18" charset="0"/>
                <a:cs typeface="Times New Roman" panose="02020603050405020304" pitchFamily="18" charset="0"/>
              </a:rPr>
              <a:t>Învă</a:t>
            </a:r>
            <a:r>
              <a:rPr lang="ro-RO" sz="1800" b="1" u="sng" dirty="0" smtClean="0">
                <a:solidFill>
                  <a:schemeClr val="tx1"/>
                </a:solidFill>
                <a:latin typeface="Times New Roman" panose="02020603050405020304" pitchFamily="18" charset="0"/>
                <a:cs typeface="Times New Roman" panose="02020603050405020304" pitchFamily="18" charset="0"/>
              </a:rPr>
              <a:t>ț</a:t>
            </a:r>
            <a:r>
              <a:rPr lang="en-US" sz="1800" b="1" u="sng" dirty="0" smtClean="0">
                <a:solidFill>
                  <a:schemeClr val="tx1"/>
                </a:solidFill>
                <a:latin typeface="Times New Roman" panose="02020603050405020304" pitchFamily="18" charset="0"/>
                <a:cs typeface="Times New Roman" panose="02020603050405020304" pitchFamily="18" charset="0"/>
              </a:rPr>
              <a:t>area </a:t>
            </a:r>
            <a:r>
              <a:rPr lang="en-US" sz="1800" b="1" u="sng" dirty="0" err="1" smtClean="0">
                <a:solidFill>
                  <a:schemeClr val="tx1"/>
                </a:solidFill>
                <a:latin typeface="Times New Roman" panose="02020603050405020304" pitchFamily="18" charset="0"/>
                <a:cs typeface="Times New Roman" panose="02020603050405020304" pitchFamily="18" charset="0"/>
              </a:rPr>
              <a:t>fără</a:t>
            </a:r>
            <a:r>
              <a:rPr lang="en-US" sz="1800" b="1" u="sng" dirty="0" smtClean="0">
                <a:solidFill>
                  <a:schemeClr val="tx1"/>
                </a:solidFill>
                <a:latin typeface="Times New Roman" panose="02020603050405020304" pitchFamily="18" charset="0"/>
                <a:cs typeface="Times New Roman" panose="02020603050405020304" pitchFamily="18" charset="0"/>
              </a:rPr>
              <a:t> </a:t>
            </a:r>
            <a:r>
              <a:rPr lang="en-US" sz="1800" b="1" u="sng" dirty="0" err="1" smtClean="0">
                <a:solidFill>
                  <a:schemeClr val="tx1"/>
                </a:solidFill>
                <a:latin typeface="Times New Roman" panose="02020603050405020304" pitchFamily="18" charset="0"/>
                <a:cs typeface="Times New Roman" panose="02020603050405020304" pitchFamily="18" charset="0"/>
              </a:rPr>
              <a:t>greșeli</a:t>
            </a:r>
            <a:r>
              <a:rPr lang="en-US" sz="1800" b="1" u="sng" dirty="0" smtClean="0">
                <a:solidFill>
                  <a:schemeClr val="tx1"/>
                </a:solidFill>
                <a:latin typeface="Times New Roman" panose="02020603050405020304" pitchFamily="18" charset="0"/>
                <a:cs typeface="Times New Roman" panose="02020603050405020304" pitchFamily="18" charset="0"/>
              </a:rPr>
              <a:t> (</a:t>
            </a:r>
            <a:r>
              <a:rPr lang="en-US" sz="1800" b="1" u="sng" dirty="0" err="1" smtClean="0">
                <a:solidFill>
                  <a:schemeClr val="tx1"/>
                </a:solidFill>
                <a:latin typeface="Times New Roman" panose="02020603050405020304" pitchFamily="18" charset="0"/>
                <a:cs typeface="Times New Roman" panose="02020603050405020304" pitchFamily="18" charset="0"/>
              </a:rPr>
              <a:t>totul</a:t>
            </a:r>
            <a:r>
              <a:rPr lang="en-US" sz="1800" b="1" u="sng" dirty="0" smtClean="0">
                <a:solidFill>
                  <a:schemeClr val="tx1"/>
                </a:solidFill>
                <a:latin typeface="Times New Roman" panose="02020603050405020304" pitchFamily="18" charset="0"/>
                <a:cs typeface="Times New Roman" panose="02020603050405020304" pitchFamily="18" charset="0"/>
              </a:rPr>
              <a:t> </a:t>
            </a:r>
            <a:r>
              <a:rPr lang="en-US" sz="1800" b="1" u="sng" dirty="0" err="1" smtClean="0">
                <a:solidFill>
                  <a:schemeClr val="tx1"/>
                </a:solidFill>
                <a:latin typeface="Times New Roman" panose="02020603050405020304" pitchFamily="18" charset="0"/>
                <a:cs typeface="Times New Roman" panose="02020603050405020304" pitchFamily="18" charset="0"/>
              </a:rPr>
              <a:t>despre</a:t>
            </a:r>
            <a:r>
              <a:rPr lang="en-US" sz="1800" b="1" u="sng" dirty="0" smtClean="0">
                <a:solidFill>
                  <a:schemeClr val="tx1"/>
                </a:solidFill>
                <a:latin typeface="Times New Roman" panose="02020603050405020304" pitchFamily="18" charset="0"/>
                <a:cs typeface="Times New Roman" panose="02020603050405020304" pitchFamily="18" charset="0"/>
              </a:rPr>
              <a:t> prompt)</a:t>
            </a:r>
            <a:r>
              <a:rPr lang="ro-RO" sz="1800" b="1" u="sng" dirty="0" smtClean="0">
                <a:solidFill>
                  <a:schemeClr val="tx1"/>
                </a:solidFill>
                <a:latin typeface="Times New Roman" panose="02020603050405020304" pitchFamily="18" charset="0"/>
                <a:cs typeface="Times New Roman" panose="02020603050405020304" pitchFamily="18" charset="0"/>
              </a:rPr>
              <a:t/>
            </a:r>
            <a:br>
              <a:rPr lang="ro-RO" sz="1800" b="1" u="sng"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Învățarea fără greșeli este o strategie de predare construită în așa mod încât elevul să nu poată face greșeli atunci când învață o informație nouă. Profesorul aplică un procedeu numit prompt pentru ca elevul să dea un răspuns imediat și corect de fiecare dată. </a:t>
            </a:r>
            <a:br>
              <a:rPr lang="ro-RO"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Promptul constituie „Instrucțiuni, gesturi, demonstrații, atingeri, sau alte lucruri pe care le faceți pentru a aranja sau de a crește probabilitatea ca elevii să dea răspunsuri corecte” (definiție dată de Lynn McClannahan și Patricia Krantz din Princeton Child Development Institute).</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Promptul are câteva beneficii:</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Se evită descurajarea elevului cu autism prin întrebuințarea frecventă a cuvântului ”nu”</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 Întrebuințarea frecventă a cuvântului ”nu” poate duce la desensibilizare (cuvântul ”nu” își pierde din semnificație pentru elevul cu autism și poate ajunge un sunet de fundal).</a:t>
            </a:r>
            <a:br>
              <a:rPr lang="ro-RO"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Există mai multe tipuri de prompturi pe care le puteți utiliza în procesul                                     de învățare:</a:t>
            </a: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en-US" sz="1600" dirty="0" smtClean="0"/>
              <a:t/>
            </a:r>
            <a:br>
              <a:rPr lang="en-US" sz="1600" dirty="0" smtClean="0"/>
            </a:br>
            <a:endParaRPr lang="en-US" sz="1500" dirty="0">
              <a:solidFill>
                <a:schemeClr val="tx1"/>
              </a:solidFill>
              <a:latin typeface="Times New Roman" panose="02020603050405020304" pitchFamily="18" charset="0"/>
              <a:cs typeface="Times New Roman" panose="02020603050405020304" pitchFamily="18" charset="0"/>
            </a:endParaRPr>
          </a:p>
        </p:txBody>
      </p:sp>
      <p:pic>
        <p:nvPicPr>
          <p:cNvPr id="3" name="Picture 2" descr="F:\AUTISM\WhatsApp Image 2021-11-18 at 17.39.14.jpeg"/>
          <p:cNvPicPr>
            <a:picLocks noChangeAspect="1" noChangeArrowheads="1"/>
          </p:cNvPicPr>
          <p:nvPr/>
        </p:nvPicPr>
        <p:blipFill>
          <a:blip r:embed="rId2" cstate="print"/>
          <a:srcRect/>
          <a:stretch>
            <a:fillRect/>
          </a:stretch>
        </p:blipFill>
        <p:spPr bwMode="auto">
          <a:xfrm>
            <a:off x="7535845" y="4810844"/>
            <a:ext cx="1608155" cy="2047156"/>
          </a:xfrm>
          <a:prstGeom prst="rect">
            <a:avLst/>
          </a:prstGeom>
          <a:noFill/>
        </p:spPr>
      </p:pic>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571480"/>
            <a:ext cx="8715436" cy="6072230"/>
          </a:xfrm>
        </p:spPr>
        <p:txBody>
          <a:bodyPr>
            <a:normAutofit fontScale="90000"/>
          </a:bodyPr>
          <a:lstStyle/>
          <a:p>
            <a:r>
              <a:rPr lang="en-US" sz="1800" b="1" i="1" dirty="0" smtClean="0">
                <a:solidFill>
                  <a:schemeClr val="tx1"/>
                </a:solidFill>
                <a:latin typeface="Times New Roman" panose="02020603050405020304" pitchFamily="18" charset="0"/>
                <a:cs typeface="Times New Roman" panose="02020603050405020304" pitchFamily="18" charset="0"/>
              </a:rPr>
              <a:t>a)</a:t>
            </a:r>
            <a:r>
              <a:rPr lang="ro-RO" sz="1800" b="1" i="1" dirty="0" smtClean="0">
                <a:solidFill>
                  <a:schemeClr val="tx1"/>
                </a:solidFill>
                <a:latin typeface="Times New Roman" panose="02020603050405020304" pitchFamily="18" charset="0"/>
                <a:cs typeface="Times New Roman" panose="02020603050405020304" pitchFamily="18" charset="0"/>
              </a:rPr>
              <a:t>. Promptul gestual </a:t>
            </a:r>
            <a:r>
              <a:rPr lang="ro-RO" sz="1600" dirty="0" smtClean="0">
                <a:solidFill>
                  <a:schemeClr val="tx1"/>
                </a:solidFill>
                <a:latin typeface="Times New Roman" panose="02020603050405020304" pitchFamily="18" charset="0"/>
                <a:cs typeface="Times New Roman" panose="02020603050405020304" pitchFamily="18" charset="0"/>
              </a:rPr>
              <a:t>– </a:t>
            </a:r>
            <a:r>
              <a:rPr lang="ro-RO" sz="1800" dirty="0" smtClean="0">
                <a:solidFill>
                  <a:schemeClr val="tx1"/>
                </a:solidFill>
                <a:latin typeface="Times New Roman" panose="02020603050405020304" pitchFamily="18" charset="0"/>
                <a:cs typeface="Times New Roman" panose="02020603050405020304" pitchFamily="18" charset="0"/>
              </a:rPr>
              <a:t>punctarea sau mișcarea capului sau orice altă acțiune vizibilă pe care o face profesorul.</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b="1" dirty="0" smtClean="0">
                <a:solidFill>
                  <a:srgbClr val="FF0000"/>
                </a:solidFill>
                <a:latin typeface="Times New Roman" panose="02020603050405020304" pitchFamily="18" charset="0"/>
                <a:cs typeface="Times New Roman" panose="02020603050405020304" pitchFamily="18" charset="0"/>
              </a:rPr>
              <a:t>Exemplu</a:t>
            </a:r>
            <a:r>
              <a:rPr lang="ro-RO" sz="1800" dirty="0" smtClean="0">
                <a:solidFill>
                  <a:srgbClr val="FF0000"/>
                </a:solidFill>
                <a:latin typeface="Times New Roman" panose="02020603050405020304" pitchFamily="18" charset="0"/>
                <a:cs typeface="Times New Roman" panose="02020603050405020304" pitchFamily="18" charset="0"/>
              </a:rPr>
              <a:t>: </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Profesorul întreabă: ”Cum se numește obiectul din care bei?” Și în același timp indică cu degetul cana.</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b)</a:t>
            </a:r>
            <a:r>
              <a:rPr lang="ro-RO" sz="1800" dirty="0" smtClean="0">
                <a:solidFill>
                  <a:schemeClr val="tx1"/>
                </a:solidFill>
                <a:latin typeface="Times New Roman" panose="02020603050405020304" pitchFamily="18" charset="0"/>
                <a:cs typeface="Times New Roman" panose="02020603050405020304" pitchFamily="18" charset="0"/>
              </a:rPr>
              <a:t>. </a:t>
            </a:r>
            <a:r>
              <a:rPr lang="ro-RO" sz="1800" b="1" i="1" dirty="0" smtClean="0">
                <a:solidFill>
                  <a:schemeClr val="tx1"/>
                </a:solidFill>
                <a:latin typeface="Times New Roman" panose="02020603050405020304" pitchFamily="18" charset="0"/>
                <a:cs typeface="Times New Roman" panose="02020603050405020304" pitchFamily="18" charset="0"/>
              </a:rPr>
              <a:t>Promptul fizic </a:t>
            </a:r>
            <a:r>
              <a:rPr lang="ro-RO" sz="1800" dirty="0" smtClean="0">
                <a:solidFill>
                  <a:schemeClr val="tx1"/>
                </a:solidFill>
                <a:latin typeface="Times New Roman" panose="02020603050405020304" pitchFamily="18" charset="0"/>
                <a:cs typeface="Times New Roman" panose="02020603050405020304" pitchFamily="18" charset="0"/>
              </a:rPr>
              <a:t>total are loc atunci când profesorul ghidează copilul prin toată activitatea care i s-a dat. </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b="1" dirty="0" smtClean="0">
                <a:solidFill>
                  <a:srgbClr val="FF0000"/>
                </a:solidFill>
                <a:latin typeface="Times New Roman" panose="02020603050405020304" pitchFamily="18" charset="0"/>
                <a:cs typeface="Times New Roman" panose="02020603050405020304" pitchFamily="18" charset="0"/>
              </a:rPr>
              <a:t>Exemplu</a:t>
            </a:r>
            <a:r>
              <a:rPr lang="ro-RO" sz="1800" dirty="0" smtClean="0">
                <a:solidFill>
                  <a:srgbClr val="FF0000"/>
                </a:solidFill>
                <a:latin typeface="Times New Roman" panose="02020603050405020304" pitchFamily="18" charset="0"/>
                <a:cs typeface="Times New Roman" panose="02020603050405020304" pitchFamily="18" charset="0"/>
              </a:rPr>
              <a:t>: </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Profesorul cere copilului să bată din palme. Apoi i-a mâinile copilului cu mâinile sale și demonstrează întreaga acțiune de a bate din palme.</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c)</a:t>
            </a:r>
            <a:r>
              <a:rPr lang="ro-RO" sz="1800" dirty="0" smtClean="0">
                <a:solidFill>
                  <a:schemeClr val="tx1"/>
                </a:solidFill>
                <a:latin typeface="Times New Roman" panose="02020603050405020304" pitchFamily="18" charset="0"/>
                <a:cs typeface="Times New Roman" panose="02020603050405020304" pitchFamily="18" charset="0"/>
              </a:rPr>
              <a:t>. </a:t>
            </a:r>
            <a:r>
              <a:rPr lang="ro-RO" sz="1800" b="1" i="1" dirty="0" smtClean="0">
                <a:solidFill>
                  <a:schemeClr val="tx1"/>
                </a:solidFill>
                <a:latin typeface="Times New Roman" panose="02020603050405020304" pitchFamily="18" charset="0"/>
                <a:cs typeface="Times New Roman" panose="02020603050405020304" pitchFamily="18" charset="0"/>
              </a:rPr>
              <a:t>Prompt fizic parțial. </a:t>
            </a:r>
            <a:r>
              <a:rPr lang="ro-RO" sz="1800" dirty="0" smtClean="0">
                <a:solidFill>
                  <a:schemeClr val="tx1"/>
                </a:solidFill>
                <a:latin typeface="Times New Roman" panose="02020603050405020304" pitchFamily="18" charset="0"/>
                <a:cs typeface="Times New Roman" panose="02020603050405020304" pitchFamily="18" charset="0"/>
              </a:rPr>
              <a:t>Profesorul acordă oarecare asistență ghidând  parțial copilul prin activitatea propusă.</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b="1" dirty="0" smtClean="0">
                <a:solidFill>
                  <a:srgbClr val="FF0000"/>
                </a:solidFill>
                <a:latin typeface="Times New Roman" panose="02020603050405020304" pitchFamily="18" charset="0"/>
                <a:cs typeface="Times New Roman" panose="02020603050405020304" pitchFamily="18" charset="0"/>
              </a:rPr>
              <a:t>Exemplu</a:t>
            </a:r>
            <a:r>
              <a:rPr lang="ro-RO" sz="1800" dirty="0" smtClean="0">
                <a:solidFill>
                  <a:srgbClr val="FF0000"/>
                </a:solidFill>
                <a:latin typeface="Times New Roman" panose="02020603050405020304" pitchFamily="18" charset="0"/>
                <a:cs typeface="Times New Roman" panose="02020603050405020304" pitchFamily="18" charset="0"/>
              </a:rPr>
              <a:t>: </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Profesorul îi cere copilului să bată din palme și atinge ușor mâinile copilului împingându-le una spre alta.</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d)</a:t>
            </a:r>
            <a:r>
              <a:rPr lang="ro-RO" sz="1800" dirty="0" smtClean="0">
                <a:solidFill>
                  <a:schemeClr val="tx1"/>
                </a:solidFill>
                <a:latin typeface="Times New Roman" panose="02020603050405020304" pitchFamily="18" charset="0"/>
                <a:cs typeface="Times New Roman" panose="02020603050405020304" pitchFamily="18" charset="0"/>
              </a:rPr>
              <a:t>. </a:t>
            </a:r>
            <a:r>
              <a:rPr lang="ro-RO" sz="1800" b="1" i="1" dirty="0" smtClean="0">
                <a:solidFill>
                  <a:schemeClr val="tx1"/>
                </a:solidFill>
                <a:latin typeface="Times New Roman" panose="02020603050405020304" pitchFamily="18" charset="0"/>
                <a:cs typeface="Times New Roman" panose="02020603050405020304" pitchFamily="18" charset="0"/>
              </a:rPr>
              <a:t>Promptul verbal </a:t>
            </a:r>
            <a:r>
              <a:rPr lang="ro-RO" sz="1800" dirty="0" smtClean="0">
                <a:solidFill>
                  <a:schemeClr val="tx1"/>
                </a:solidFill>
                <a:latin typeface="Times New Roman" panose="02020603050405020304" pitchFamily="18" charset="0"/>
                <a:cs typeface="Times New Roman" panose="02020603050405020304" pitchFamily="18" charset="0"/>
              </a:rPr>
              <a:t>total are loc atunci când profesorul răspunde complet la întrebarea pe care o acordă copilului.</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b="1" dirty="0" smtClean="0">
                <a:solidFill>
                  <a:srgbClr val="FF0000"/>
                </a:solidFill>
                <a:latin typeface="Times New Roman" panose="02020603050405020304" pitchFamily="18" charset="0"/>
                <a:cs typeface="Times New Roman" panose="02020603050405020304" pitchFamily="18" charset="0"/>
              </a:rPr>
              <a:t>Exemplu</a:t>
            </a:r>
            <a:r>
              <a:rPr lang="ro-RO" sz="1800" dirty="0" smtClean="0">
                <a:solidFill>
                  <a:srgbClr val="FF0000"/>
                </a:solidFill>
                <a:latin typeface="Times New Roman" panose="02020603050405020304" pitchFamily="18" charset="0"/>
                <a:cs typeface="Times New Roman" panose="02020603050405020304" pitchFamily="18" charset="0"/>
              </a:rPr>
              <a:t>: </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Profesorul întreabă: ”Ce urmează după joi?” și tot profesorul promptează imediat, răspunzând: ”Vineri”.</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
            </a:r>
            <a:br>
              <a:rPr lang="ro-RO" sz="1800" dirty="0" smtClean="0">
                <a:solidFill>
                  <a:schemeClr val="tx1"/>
                </a:solidFill>
                <a:latin typeface="Times New Roman" panose="02020603050405020304" pitchFamily="18" charset="0"/>
                <a:cs typeface="Times New Roman" panose="02020603050405020304" pitchFamily="18" charset="0"/>
              </a:rPr>
            </a:br>
            <a:r>
              <a:rPr lang="en-US" sz="1800" dirty="0" smtClean="0">
                <a:solidFill>
                  <a:schemeClr val="tx1"/>
                </a:solidFill>
                <a:latin typeface="Times New Roman" panose="02020603050405020304" pitchFamily="18" charset="0"/>
                <a:cs typeface="Times New Roman" panose="02020603050405020304" pitchFamily="18" charset="0"/>
              </a:rPr>
              <a:t>e)</a:t>
            </a:r>
            <a:r>
              <a:rPr lang="ro-RO" sz="1800" dirty="0" smtClean="0">
                <a:solidFill>
                  <a:schemeClr val="tx1"/>
                </a:solidFill>
                <a:latin typeface="Times New Roman" panose="02020603050405020304" pitchFamily="18" charset="0"/>
                <a:cs typeface="Times New Roman" panose="02020603050405020304" pitchFamily="18" charset="0"/>
              </a:rPr>
              <a:t>. </a:t>
            </a:r>
            <a:r>
              <a:rPr lang="ro-RO" sz="1800" b="1" i="1" dirty="0" smtClean="0">
                <a:solidFill>
                  <a:schemeClr val="tx1"/>
                </a:solidFill>
                <a:latin typeface="Times New Roman" panose="02020603050405020304" pitchFamily="18" charset="0"/>
                <a:cs typeface="Times New Roman" panose="02020603050405020304" pitchFamily="18" charset="0"/>
              </a:rPr>
              <a:t>Promptul verbal parțial </a:t>
            </a:r>
            <a:r>
              <a:rPr lang="ro-RO" sz="1800" dirty="0" smtClean="0">
                <a:solidFill>
                  <a:schemeClr val="tx1"/>
                </a:solidFill>
                <a:latin typeface="Times New Roman" panose="02020603050405020304" pitchFamily="18" charset="0"/>
                <a:cs typeface="Times New Roman" panose="02020603050405020304" pitchFamily="18" charset="0"/>
              </a:rPr>
              <a:t>(sau fonematic). Profesorul îi sugerează copilului răspunsul la                                 întrebarea acordată prin emiterea primului sunet sau fonem din răspuns.</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b="1" dirty="0" smtClean="0">
                <a:solidFill>
                  <a:srgbClr val="FF0000"/>
                </a:solidFill>
                <a:latin typeface="Times New Roman" panose="02020603050405020304" pitchFamily="18" charset="0"/>
                <a:cs typeface="Times New Roman" panose="02020603050405020304" pitchFamily="18" charset="0"/>
              </a:rPr>
              <a:t>Exemplu</a:t>
            </a:r>
            <a:r>
              <a:rPr lang="ro-RO" sz="1800" dirty="0" smtClean="0">
                <a:solidFill>
                  <a:srgbClr val="FF0000"/>
                </a:solidFill>
                <a:latin typeface="Times New Roman" panose="02020603050405020304" pitchFamily="18" charset="0"/>
                <a:cs typeface="Times New Roman" panose="02020603050405020304" pitchFamily="18" charset="0"/>
              </a:rPr>
              <a:t>: </a:t>
            </a:r>
            <a:r>
              <a:rPr lang="en-US" sz="1800" dirty="0" smtClean="0">
                <a:solidFill>
                  <a:schemeClr val="tx1"/>
                </a:solidFill>
                <a:latin typeface="Times New Roman" panose="02020603050405020304" pitchFamily="18" charset="0"/>
                <a:cs typeface="Times New Roman" panose="02020603050405020304" pitchFamily="18" charset="0"/>
              </a:rPr>
              <a:t/>
            </a:r>
            <a:br>
              <a:rPr lang="en-US" sz="1800" dirty="0" smtClean="0">
                <a:solidFill>
                  <a:schemeClr val="tx1"/>
                </a:solidFill>
                <a:latin typeface="Times New Roman" panose="02020603050405020304" pitchFamily="18" charset="0"/>
                <a:cs typeface="Times New Roman" panose="02020603050405020304" pitchFamily="18" charset="0"/>
              </a:rPr>
            </a:br>
            <a:r>
              <a:rPr lang="ro-RO" sz="1800" dirty="0" smtClean="0">
                <a:solidFill>
                  <a:schemeClr val="tx1"/>
                </a:solidFill>
                <a:latin typeface="Times New Roman" panose="02020603050405020304" pitchFamily="18" charset="0"/>
                <a:cs typeface="Times New Roman" panose="02020603050405020304" pitchFamily="18" charset="0"/>
              </a:rPr>
              <a:t>Profesorul întreabă: ”Ce urmează după joi?” și îl promptează spunând: ”Vi”.</a:t>
            </a: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en-US" sz="1600" dirty="0" smtClean="0"/>
              <a:t/>
            </a:r>
            <a:br>
              <a:rPr lang="en-US" sz="1600" dirty="0" smtClean="0"/>
            </a:br>
            <a:endParaRPr lang="en-US" sz="1500" dirty="0">
              <a:solidFill>
                <a:schemeClr val="tx1"/>
              </a:solidFill>
              <a:latin typeface="Times New Roman" panose="02020603050405020304" pitchFamily="18" charset="0"/>
              <a:cs typeface="Times New Roman" panose="02020603050405020304" pitchFamily="18" charset="0"/>
            </a:endParaRPr>
          </a:p>
        </p:txBody>
      </p:sp>
      <p:pic>
        <p:nvPicPr>
          <p:cNvPr id="3" name="Picture 2" descr="F:\AUTISM\WhatsApp Image 2021-11-18 at 17.39.14.jpeg"/>
          <p:cNvPicPr>
            <a:picLocks noChangeAspect="1" noChangeArrowheads="1"/>
          </p:cNvPicPr>
          <p:nvPr/>
        </p:nvPicPr>
        <p:blipFill>
          <a:blip r:embed="rId2" cstate="print"/>
          <a:srcRect l="11157" t="5781" b="10468"/>
          <a:stretch>
            <a:fillRect/>
          </a:stretch>
        </p:blipFill>
        <p:spPr bwMode="auto">
          <a:xfrm>
            <a:off x="7715272" y="5143488"/>
            <a:ext cx="1428728" cy="1714512"/>
          </a:xfrm>
          <a:prstGeom prst="rect">
            <a:avLst/>
          </a:prstGeom>
          <a:noFill/>
        </p:spPr>
      </p:pic>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704088"/>
            <a:ext cx="8715436" cy="6153912"/>
          </a:xfrm>
        </p:spPr>
        <p:txBody>
          <a:bodyPr>
            <a:normAutofit fontScale="90000"/>
          </a:bodyPr>
          <a:lstStyle/>
          <a:p>
            <a:r>
              <a:rPr lang="en-US" sz="1700" b="1" i="1" dirty="0" smtClean="0">
                <a:solidFill>
                  <a:schemeClr val="tx1"/>
                </a:solidFill>
                <a:latin typeface="Times New Roman" panose="02020603050405020304" pitchFamily="18" charset="0"/>
                <a:cs typeface="Times New Roman" panose="02020603050405020304" pitchFamily="18" charset="0"/>
              </a:rPr>
              <a:t>f)</a:t>
            </a:r>
            <a:r>
              <a:rPr lang="ro-RO" sz="1700" b="1" i="1" dirty="0" smtClean="0">
                <a:solidFill>
                  <a:schemeClr val="tx1"/>
                </a:solidFill>
                <a:latin typeface="Times New Roman" panose="02020603050405020304" pitchFamily="18" charset="0"/>
                <a:cs typeface="Times New Roman" panose="02020603050405020304" pitchFamily="18" charset="0"/>
              </a:rPr>
              <a:t>. Prompt textual sau scris. </a:t>
            </a:r>
            <a:r>
              <a:rPr lang="ro-RO" sz="1700" dirty="0" smtClean="0">
                <a:solidFill>
                  <a:schemeClr val="tx1"/>
                </a:solidFill>
                <a:latin typeface="Times New Roman" panose="02020603050405020304" pitchFamily="18" charset="0"/>
                <a:cs typeface="Times New Roman" panose="02020603050405020304" pitchFamily="18" charset="0"/>
              </a:rPr>
              <a:t>Acesta poate fi în formă de listă de sarcini sau orice altă instrucțiune scrisă.</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dirty="0" smtClean="0">
                <a:solidFill>
                  <a:srgbClr val="FF0000"/>
                </a:solidFill>
                <a:latin typeface="Times New Roman" panose="02020603050405020304" pitchFamily="18" charset="0"/>
                <a:cs typeface="Times New Roman" panose="02020603050405020304" pitchFamily="18" charset="0"/>
              </a:rPr>
              <a:t>Exemplu</a:t>
            </a:r>
            <a:r>
              <a:rPr lang="ro-RO" sz="1700" dirty="0" smtClean="0">
                <a:solidFill>
                  <a:srgbClr val="FF0000"/>
                </a:solidFill>
                <a:latin typeface="Times New Roman" panose="02020603050405020304" pitchFamily="18" charset="0"/>
                <a:cs typeface="Times New Roman" panose="02020603050405020304" pitchFamily="18" charset="0"/>
              </a:rPr>
              <a:t>: </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Profesorul pune lista de sarcini în fața copilului și spune: ”Fă activitățile!”.</a:t>
            </a:r>
            <a:br>
              <a:rPr lang="ro-RO" sz="1700" dirty="0" smtClean="0">
                <a:solidFill>
                  <a:schemeClr val="tx1"/>
                </a:solidFill>
                <a:latin typeface="Times New Roman" panose="02020603050405020304" pitchFamily="18" charset="0"/>
                <a:cs typeface="Times New Roman" panose="02020603050405020304" pitchFamily="18" charset="0"/>
              </a:rPr>
            </a:b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en-US" sz="1700" b="1" i="1" dirty="0" smtClean="0">
                <a:solidFill>
                  <a:schemeClr val="tx1"/>
                </a:solidFill>
                <a:latin typeface="Times New Roman" panose="02020603050405020304" pitchFamily="18" charset="0"/>
                <a:cs typeface="Times New Roman" panose="02020603050405020304" pitchFamily="18" charset="0"/>
              </a:rPr>
              <a:t>g)</a:t>
            </a:r>
            <a:r>
              <a:rPr lang="ro-RO" sz="1700" b="1" i="1" dirty="0" smtClean="0">
                <a:solidFill>
                  <a:schemeClr val="tx1"/>
                </a:solidFill>
                <a:latin typeface="Times New Roman" panose="02020603050405020304" pitchFamily="18" charset="0"/>
                <a:cs typeface="Times New Roman" panose="02020603050405020304" pitchFamily="18" charset="0"/>
              </a:rPr>
              <a:t>. Promptul vizual </a:t>
            </a:r>
            <a:r>
              <a:rPr lang="ro-RO" sz="1700" dirty="0" smtClean="0">
                <a:solidFill>
                  <a:schemeClr val="tx1"/>
                </a:solidFill>
                <a:latin typeface="Times New Roman" panose="02020603050405020304" pitchFamily="18" charset="0"/>
                <a:cs typeface="Times New Roman" panose="02020603050405020304" pitchFamily="18" charset="0"/>
              </a:rPr>
              <a:t>poate fi un video, o fotografie sau un desen pe suport de hârtie, pe tablă sau pe un gadget electronic.</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dirty="0" smtClean="0">
                <a:solidFill>
                  <a:srgbClr val="FF0000"/>
                </a:solidFill>
                <a:latin typeface="Times New Roman" panose="02020603050405020304" pitchFamily="18" charset="0"/>
                <a:cs typeface="Times New Roman" panose="02020603050405020304" pitchFamily="18" charset="0"/>
              </a:rPr>
              <a:t>Exemplu</a:t>
            </a:r>
            <a:r>
              <a:rPr lang="ro-RO" sz="1700" dirty="0" smtClean="0">
                <a:solidFill>
                  <a:srgbClr val="FF0000"/>
                </a:solidFill>
                <a:latin typeface="Times New Roman" panose="02020603050405020304" pitchFamily="18" charset="0"/>
                <a:cs typeface="Times New Roman" panose="02020603050405020304" pitchFamily="18" charset="0"/>
              </a:rPr>
              <a:t>: </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Profesorul cere copilului să bată din palme demonstrându-i un video cu o persoană care bate din palme.</a:t>
            </a:r>
            <a:br>
              <a:rPr lang="ro-RO" sz="1700" dirty="0" smtClean="0">
                <a:solidFill>
                  <a:schemeClr val="tx1"/>
                </a:solidFill>
                <a:latin typeface="Times New Roman" panose="02020603050405020304" pitchFamily="18" charset="0"/>
                <a:cs typeface="Times New Roman" panose="02020603050405020304" pitchFamily="18" charset="0"/>
              </a:rPr>
            </a:b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en-US" sz="1700" b="1" i="1" dirty="0" smtClean="0">
                <a:solidFill>
                  <a:schemeClr val="tx1"/>
                </a:solidFill>
                <a:latin typeface="Times New Roman" panose="02020603050405020304" pitchFamily="18" charset="0"/>
                <a:cs typeface="Times New Roman" panose="02020603050405020304" pitchFamily="18" charset="0"/>
              </a:rPr>
              <a:t>h)</a:t>
            </a:r>
            <a:r>
              <a:rPr lang="ro-RO" sz="1700" b="1" i="1" dirty="0" smtClean="0">
                <a:solidFill>
                  <a:schemeClr val="tx1"/>
                </a:solidFill>
                <a:latin typeface="Times New Roman" panose="02020603050405020304" pitchFamily="18" charset="0"/>
                <a:cs typeface="Times New Roman" panose="02020603050405020304" pitchFamily="18" charset="0"/>
              </a:rPr>
              <a:t>. Prompt auditiv. </a:t>
            </a:r>
            <a:r>
              <a:rPr lang="ro-RO" sz="1700" dirty="0" smtClean="0">
                <a:solidFill>
                  <a:schemeClr val="tx1"/>
                </a:solidFill>
                <a:latin typeface="Times New Roman" panose="02020603050405020304" pitchFamily="18" charset="0"/>
                <a:cs typeface="Times New Roman" panose="02020603050405020304" pitchFamily="18" charset="0"/>
              </a:rPr>
              <a:t>Acest tip de prompt include orice sunet pe care poate să-l audă pe copil, cum ar fi, de exemplu, alarma sau sunetul unui temporizator.</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dirty="0" smtClean="0">
                <a:solidFill>
                  <a:srgbClr val="FF0000"/>
                </a:solidFill>
                <a:latin typeface="Times New Roman" panose="02020603050405020304" pitchFamily="18" charset="0"/>
                <a:cs typeface="Times New Roman" panose="02020603050405020304" pitchFamily="18" charset="0"/>
              </a:rPr>
              <a:t>Exemplu</a:t>
            </a:r>
            <a:r>
              <a:rPr lang="ro-RO" sz="1700" dirty="0" smtClean="0">
                <a:solidFill>
                  <a:srgbClr val="FF0000"/>
                </a:solidFill>
                <a:latin typeface="Times New Roman" panose="02020603050405020304" pitchFamily="18" charset="0"/>
                <a:cs typeface="Times New Roman" panose="02020603050405020304" pitchFamily="18" charset="0"/>
              </a:rPr>
              <a:t>: </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Profesorul cere copilului: ”Fă sarcina aceasta în 5 minute!” și setează temporizatorul la 5 minute.</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
            </a:r>
            <a:br>
              <a:rPr lang="ro-RO" sz="1700" dirty="0" smtClean="0">
                <a:solidFill>
                  <a:schemeClr val="tx1"/>
                </a:solidFill>
                <a:latin typeface="Times New Roman" panose="02020603050405020304" pitchFamily="18" charset="0"/>
                <a:cs typeface="Times New Roman" panose="02020603050405020304" pitchFamily="18" charset="0"/>
              </a:rPr>
            </a:br>
            <a:r>
              <a:rPr lang="en-US" sz="1700" b="1" i="1" dirty="0" err="1" smtClean="0">
                <a:solidFill>
                  <a:schemeClr val="tx1"/>
                </a:solidFill>
                <a:latin typeface="Times New Roman" panose="02020603050405020304" pitchFamily="18" charset="0"/>
                <a:cs typeface="Times New Roman" panose="02020603050405020304" pitchFamily="18" charset="0"/>
              </a:rPr>
              <a:t>i</a:t>
            </a:r>
            <a:r>
              <a:rPr lang="en-US" sz="1700" b="1" i="1" dirty="0" smtClean="0">
                <a:solidFill>
                  <a:schemeClr val="tx1"/>
                </a:solidFill>
                <a:latin typeface="Times New Roman" panose="02020603050405020304" pitchFamily="18" charset="0"/>
                <a:cs typeface="Times New Roman" panose="02020603050405020304" pitchFamily="18" charset="0"/>
              </a:rPr>
              <a:t>)</a:t>
            </a:r>
            <a:r>
              <a:rPr lang="ro-RO" sz="1700" b="1" i="1" dirty="0" smtClean="0">
                <a:solidFill>
                  <a:schemeClr val="tx1"/>
                </a:solidFill>
                <a:latin typeface="Times New Roman" panose="02020603050405020304" pitchFamily="18" charset="0"/>
                <a:cs typeface="Times New Roman" panose="02020603050405020304" pitchFamily="18" charset="0"/>
              </a:rPr>
              <a:t>. Promptul de poziție </a:t>
            </a:r>
            <a:r>
              <a:rPr lang="ro-RO" sz="1700" dirty="0" smtClean="0">
                <a:solidFill>
                  <a:schemeClr val="tx1"/>
                </a:solidFill>
                <a:latin typeface="Times New Roman" panose="02020603050405020304" pitchFamily="18" charset="0"/>
                <a:cs typeface="Times New Roman" panose="02020603050405020304" pitchFamily="18" charset="0"/>
              </a:rPr>
              <a:t>presupune poziționarea răspunsului corect cât mai aproape de copil.</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b="1" dirty="0" smtClean="0">
                <a:solidFill>
                  <a:srgbClr val="FF0000"/>
                </a:solidFill>
                <a:latin typeface="Times New Roman" panose="02020603050405020304" pitchFamily="18" charset="0"/>
                <a:cs typeface="Times New Roman" panose="02020603050405020304" pitchFamily="18" charset="0"/>
              </a:rPr>
              <a:t>Exemplu</a:t>
            </a:r>
            <a:r>
              <a:rPr lang="ro-RO" sz="1700" dirty="0" smtClean="0">
                <a:solidFill>
                  <a:srgbClr val="FF0000"/>
                </a:solidFill>
                <a:latin typeface="Times New Roman" panose="02020603050405020304" pitchFamily="18" charset="0"/>
                <a:cs typeface="Times New Roman" panose="02020603050405020304" pitchFamily="18" charset="0"/>
              </a:rPr>
              <a:t>: </a:t>
            </a:r>
            <a:r>
              <a:rPr lang="en-US" sz="1700" dirty="0" smtClean="0">
                <a:solidFill>
                  <a:schemeClr val="tx1"/>
                </a:solidFill>
                <a:latin typeface="Times New Roman" panose="02020603050405020304" pitchFamily="18" charset="0"/>
                <a:cs typeface="Times New Roman" panose="02020603050405020304" pitchFamily="18" charset="0"/>
              </a:rPr>
              <a:t/>
            </a:r>
            <a:br>
              <a:rPr lang="en-US"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Profesorul pune în fața  copilului trei obiecte: o minge, un pantof și un măr și întreabă:  ”Care din aceste trei obiecte este mâncare?” Profesorul pune mărul cât mai aproape de  copil.</a:t>
            </a:r>
            <a:br>
              <a:rPr lang="ro-RO"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
            </a:r>
            <a:br>
              <a:rPr lang="ro-RO" sz="1700" dirty="0" smtClean="0">
                <a:solidFill>
                  <a:schemeClr val="tx1"/>
                </a:solidFill>
                <a:latin typeface="Times New Roman" panose="02020603050405020304" pitchFamily="18" charset="0"/>
                <a:cs typeface="Times New Roman" panose="02020603050405020304" pitchFamily="18" charset="0"/>
              </a:rPr>
            </a:br>
            <a:r>
              <a:rPr lang="ro-RO" sz="1700" dirty="0" smtClean="0">
                <a:solidFill>
                  <a:schemeClr val="tx1"/>
                </a:solidFill>
                <a:latin typeface="Times New Roman" panose="02020603050405020304" pitchFamily="18" charset="0"/>
                <a:cs typeface="Times New Roman" panose="02020603050405020304" pitchFamily="18" charset="0"/>
              </a:rPr>
              <a:t/>
            </a:r>
            <a:br>
              <a:rPr lang="ro-RO" sz="1700" dirty="0" smtClean="0">
                <a:solidFill>
                  <a:schemeClr val="tx1"/>
                </a:solidFill>
                <a:latin typeface="Times New Roman" panose="02020603050405020304" pitchFamily="18" charset="0"/>
                <a:cs typeface="Times New Roman" panose="02020603050405020304" pitchFamily="18" charset="0"/>
              </a:rPr>
            </a:br>
            <a:r>
              <a:rPr lang="ro-RO" sz="1700" b="1" i="1" dirty="0" smtClean="0">
                <a:solidFill>
                  <a:srgbClr val="FF0000"/>
                </a:solidFill>
                <a:latin typeface="Times New Roman" panose="02020603050405020304" pitchFamily="18" charset="0"/>
                <a:cs typeface="Times New Roman" panose="02020603050405020304" pitchFamily="18" charset="0"/>
              </a:rPr>
              <a:t>Atenție</a:t>
            </a:r>
            <a:r>
              <a:rPr lang="ro-RO" sz="1700" i="1" dirty="0" smtClean="0">
                <a:solidFill>
                  <a:srgbClr val="FF0000"/>
                </a:solidFill>
                <a:latin typeface="Times New Roman" panose="02020603050405020304" pitchFamily="18" charset="0"/>
                <a:cs typeface="Times New Roman" panose="02020603050405020304" pitchFamily="18" charset="0"/>
              </a:rPr>
              <a:t>!</a:t>
            </a:r>
            <a:r>
              <a:rPr lang="en-US" sz="1700" i="1" dirty="0" smtClean="0">
                <a:solidFill>
                  <a:srgbClr val="FF0000"/>
                </a:solidFill>
                <a:latin typeface="Times New Roman" panose="02020603050405020304" pitchFamily="18" charset="0"/>
                <a:cs typeface="Times New Roman" panose="02020603050405020304" pitchFamily="18" charset="0"/>
              </a:rPr>
              <a:t/>
            </a:r>
            <a:br>
              <a:rPr lang="en-US" sz="1700" i="1" dirty="0" smtClean="0">
                <a:solidFill>
                  <a:srgbClr val="FF0000"/>
                </a:solidFill>
                <a:latin typeface="Times New Roman" panose="02020603050405020304" pitchFamily="18" charset="0"/>
                <a:cs typeface="Times New Roman" panose="02020603050405020304" pitchFamily="18" charset="0"/>
              </a:rPr>
            </a:br>
            <a:r>
              <a:rPr lang="ro-RO" sz="1700" i="1" dirty="0" smtClean="0">
                <a:solidFill>
                  <a:srgbClr val="FF0000"/>
                </a:solidFill>
                <a:latin typeface="Times New Roman" panose="02020603050405020304" pitchFamily="18" charset="0"/>
                <a:cs typeface="Times New Roman" panose="02020603050405020304" pitchFamily="18" charset="0"/>
              </a:rPr>
              <a:t>	Promptul se va utiliza în cantități dozate și doar în cazuri strict necesare,diminuând treptat                   intensitatea acestuia. Altfel se va provoca dependența copilului față de prompt.                                                      De exemplu, dacă simțiți că elevul cunoaște răspunsul, dar așteaptă ajutorul Dvs., utilizați                        promptul fonematic în locul promptului verbal total.</a:t>
            </a:r>
            <a:r>
              <a:rPr lang="en-US" sz="1600" dirty="0" smtClean="0"/>
              <a:t/>
            </a:r>
            <a:br>
              <a:rPr lang="en-US" sz="1600" dirty="0" smtClean="0"/>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en-US" sz="1400" dirty="0" smtClean="0"/>
              <a:t/>
            </a:r>
            <a:br>
              <a:rPr lang="en-US" sz="1400" dirty="0" smtClean="0"/>
            </a:br>
            <a:endParaRPr lang="en-US" sz="1400" dirty="0">
              <a:latin typeface="Times New Roman" panose="02020603050405020304" pitchFamily="18" charset="0"/>
              <a:cs typeface="Times New Roman" panose="02020603050405020304" pitchFamily="18" charset="0"/>
            </a:endParaRPr>
          </a:p>
        </p:txBody>
      </p:sp>
      <p:pic>
        <p:nvPicPr>
          <p:cNvPr id="3" name="Picture 2" descr="F:\AUTISM\WhatsApp Image 2021-11-18 at 17.39.14.jpeg"/>
          <p:cNvPicPr>
            <a:picLocks noChangeAspect="1" noChangeArrowheads="1"/>
          </p:cNvPicPr>
          <p:nvPr/>
        </p:nvPicPr>
        <p:blipFill>
          <a:blip r:embed="rId2" cstate="print"/>
          <a:srcRect/>
          <a:stretch>
            <a:fillRect/>
          </a:stretch>
        </p:blipFill>
        <p:spPr bwMode="auto">
          <a:xfrm>
            <a:off x="7535845" y="4810844"/>
            <a:ext cx="1608155" cy="2047156"/>
          </a:xfrm>
          <a:prstGeom prst="rect">
            <a:avLst/>
          </a:prstGeom>
          <a:noFill/>
        </p:spPr>
      </p:pic>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57166"/>
            <a:ext cx="8572560" cy="5376090"/>
          </a:xfrm>
        </p:spPr>
        <p:txBody>
          <a:bodyPr>
            <a:normAutofit/>
          </a:bodyPr>
          <a:lstStyle/>
          <a:p>
            <a:r>
              <a:rPr lang="en-US" sz="1500" b="1" u="sng" dirty="0" smtClean="0">
                <a:solidFill>
                  <a:schemeClr val="tx1"/>
                </a:solidFill>
                <a:latin typeface="Times New Roman" panose="02020603050405020304" pitchFamily="18" charset="0"/>
                <a:cs typeface="Times New Roman" panose="02020603050405020304" pitchFamily="18" charset="0"/>
              </a:rPr>
              <a:t>4. Scheme de </a:t>
            </a:r>
            <a:r>
              <a:rPr lang="en-US" sz="1500" b="1" u="sng" dirty="0" err="1" smtClean="0">
                <a:solidFill>
                  <a:schemeClr val="tx1"/>
                </a:solidFill>
                <a:latin typeface="Times New Roman" panose="02020603050405020304" pitchFamily="18" charset="0"/>
                <a:cs typeface="Times New Roman" panose="02020603050405020304" pitchFamily="18" charset="0"/>
              </a:rPr>
              <a:t>recompensare</a:t>
            </a: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r>
            <a:br>
              <a:rPr lang="ro-RO"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Un program de recompensare este o hartă care specifică sincronizarea și frecvența recompensării pentru o activitate specială. </a:t>
            </a: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en-US" sz="1500" dirty="0" smtClean="0">
                <a:solidFill>
                  <a:schemeClr val="tx1"/>
                </a:solidFill>
                <a:latin typeface="Times New Roman" panose="02020603050405020304" pitchFamily="18" charset="0"/>
                <a:cs typeface="Times New Roman" panose="02020603050405020304" pitchFamily="18" charset="0"/>
              </a:rPr>
              <a:t>	</a:t>
            </a:r>
            <a:r>
              <a:rPr lang="ro-RO" sz="1500" dirty="0" smtClean="0">
                <a:solidFill>
                  <a:schemeClr val="tx1"/>
                </a:solidFill>
                <a:latin typeface="Times New Roman" panose="02020603050405020304" pitchFamily="18" charset="0"/>
                <a:cs typeface="Times New Roman" panose="02020603050405020304" pitchFamily="18" charset="0"/>
              </a:rPr>
              <a:t>Există două tipuri mari de programe de recompensare: </a:t>
            </a:r>
            <a:br>
              <a:rPr lang="ro-RO" sz="1500" dirty="0" smtClean="0">
                <a:solidFill>
                  <a:schemeClr val="tx1"/>
                </a:solidFill>
                <a:latin typeface="Times New Roman" panose="02020603050405020304" pitchFamily="18" charset="0"/>
                <a:cs typeface="Times New Roman" panose="02020603050405020304" pitchFamily="18" charset="0"/>
              </a:rPr>
            </a:br>
            <a:r>
              <a:rPr lang="en-US" sz="1500" dirty="0" smtClean="0">
                <a:solidFill>
                  <a:schemeClr val="tx1"/>
                </a:solidFill>
                <a:latin typeface="Times New Roman" panose="02020603050405020304" pitchFamily="18" charset="0"/>
                <a:cs typeface="Times New Roman" panose="02020603050405020304" pitchFamily="18" charset="0"/>
              </a:rPr>
              <a:t>                                     </a:t>
            </a:r>
            <a:r>
              <a:rPr lang="ro-RO" sz="1500" dirty="0" smtClean="0">
                <a:solidFill>
                  <a:schemeClr val="tx1"/>
                </a:solidFill>
                <a:latin typeface="Times New Roman" panose="02020603050405020304" pitchFamily="18" charset="0"/>
                <a:cs typeface="Times New Roman" panose="02020603050405020304" pitchFamily="18" charset="0"/>
              </a:rPr>
              <a:t>1. Continuă;</a:t>
            </a:r>
            <a:br>
              <a:rPr lang="ro-RO" sz="1500" dirty="0" smtClean="0">
                <a:solidFill>
                  <a:schemeClr val="tx1"/>
                </a:solidFill>
                <a:latin typeface="Times New Roman" panose="02020603050405020304" pitchFamily="18" charset="0"/>
                <a:cs typeface="Times New Roman" panose="02020603050405020304" pitchFamily="18" charset="0"/>
              </a:rPr>
            </a:br>
            <a:r>
              <a:rPr lang="en-US" sz="1500" dirty="0" smtClean="0">
                <a:solidFill>
                  <a:schemeClr val="tx1"/>
                </a:solidFill>
                <a:latin typeface="Times New Roman" panose="02020603050405020304" pitchFamily="18" charset="0"/>
                <a:cs typeface="Times New Roman" panose="02020603050405020304" pitchFamily="18" charset="0"/>
              </a:rPr>
              <a:t>                                     </a:t>
            </a:r>
            <a:r>
              <a:rPr lang="ro-RO" sz="1500" dirty="0" smtClean="0">
                <a:solidFill>
                  <a:schemeClr val="tx1"/>
                </a:solidFill>
                <a:latin typeface="Times New Roman" panose="02020603050405020304" pitchFamily="18" charset="0"/>
                <a:cs typeface="Times New Roman" panose="02020603050405020304" pitchFamily="18" charset="0"/>
              </a:rPr>
              <a:t>2. Parțială.</a:t>
            </a: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en-US" sz="1500" dirty="0" smtClean="0">
                <a:solidFill>
                  <a:schemeClr val="tx1"/>
                </a:solidFill>
                <a:latin typeface="Times New Roman" panose="02020603050405020304" pitchFamily="18" charset="0"/>
                <a:cs typeface="Times New Roman" panose="02020603050405020304" pitchFamily="18" charset="0"/>
              </a:rPr>
              <a:t/>
            </a:r>
            <a:br>
              <a:rPr lang="en-US" sz="1500" dirty="0" smtClean="0">
                <a:solidFill>
                  <a:schemeClr val="tx1"/>
                </a:solidFill>
                <a:latin typeface="Times New Roman" panose="02020603050405020304" pitchFamily="18" charset="0"/>
                <a:cs typeface="Times New Roman" panose="02020603050405020304" pitchFamily="18" charset="0"/>
              </a:rPr>
            </a:br>
            <a:r>
              <a:rPr lang="ro-RO" sz="1500" dirty="0" smtClean="0">
                <a:solidFill>
                  <a:schemeClr val="tx1"/>
                </a:solidFill>
                <a:latin typeface="Times New Roman" panose="02020603050405020304" pitchFamily="18" charset="0"/>
                <a:cs typeface="Times New Roman" panose="02020603050405020304" pitchFamily="18" charset="0"/>
              </a:rPr>
              <a:t> </a:t>
            </a:r>
            <a:r>
              <a:rPr lang="en-US" sz="15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Un program </a:t>
            </a:r>
            <a:r>
              <a:rPr lang="ro-RO" sz="1600" b="1" i="1" dirty="0" smtClean="0">
                <a:solidFill>
                  <a:schemeClr val="tx1"/>
                </a:solidFill>
                <a:latin typeface="Times New Roman" panose="02020603050405020304" pitchFamily="18" charset="0"/>
                <a:cs typeface="Times New Roman" panose="02020603050405020304" pitchFamily="18" charset="0"/>
              </a:rPr>
              <a:t>de recompensare continuă </a:t>
            </a:r>
            <a:r>
              <a:rPr lang="ro-RO" sz="1600" dirty="0" smtClean="0">
                <a:solidFill>
                  <a:schemeClr val="tx1"/>
                </a:solidFill>
                <a:latin typeface="Times New Roman" panose="02020603050405020304" pitchFamily="18" charset="0"/>
                <a:cs typeface="Times New Roman" panose="02020603050405020304" pitchFamily="18" charset="0"/>
              </a:rPr>
              <a:t>este acela în care se dă recompensa după fiecare răspuns corect. Acest tip este folositor la învățarea comportamentelor noi, când scopul este accentuarea relației dintre instrucțiune și răspunsul asociat. Feedback-ul continuu dat de acest program va întări această relație. </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en-US" sz="1600" dirty="0" smtClean="0">
                <a:solidFill>
                  <a:schemeClr val="tx1"/>
                </a:solidFill>
                <a:latin typeface="Times New Roman" panose="02020603050405020304" pitchFamily="18" charset="0"/>
                <a:cs typeface="Times New Roman" panose="02020603050405020304" pitchFamily="18" charset="0"/>
              </a:rPr>
              <a:t>	</a:t>
            </a:r>
            <a:r>
              <a:rPr lang="ro-RO" sz="1600" dirty="0" smtClean="0">
                <a:solidFill>
                  <a:schemeClr val="tx1"/>
                </a:solidFill>
                <a:latin typeface="Times New Roman" panose="02020603050405020304" pitchFamily="18" charset="0"/>
                <a:cs typeface="Times New Roman" panose="02020603050405020304" pitchFamily="18" charset="0"/>
              </a:rPr>
              <a:t>Un program </a:t>
            </a:r>
            <a:r>
              <a:rPr lang="ro-RO" sz="1600" b="1" i="1" dirty="0" smtClean="0">
                <a:solidFill>
                  <a:schemeClr val="tx1"/>
                </a:solidFill>
                <a:latin typeface="Times New Roman" panose="02020603050405020304" pitchFamily="18" charset="0"/>
                <a:cs typeface="Times New Roman" panose="02020603050405020304" pitchFamily="18" charset="0"/>
              </a:rPr>
              <a:t>de recompensare parțială </a:t>
            </a:r>
            <a:r>
              <a:rPr lang="ro-RO" sz="1600" dirty="0" smtClean="0">
                <a:solidFill>
                  <a:schemeClr val="tx1"/>
                </a:solidFill>
                <a:latin typeface="Times New Roman" panose="02020603050405020304" pitchFamily="18" charset="0"/>
                <a:cs typeface="Times New Roman" panose="02020603050405020304" pitchFamily="18" charset="0"/>
              </a:rPr>
              <a:t>este acela în care doar unele etape ale răspunsului așteptat sunt recompensate. Acest tip conduce la răspunsuri mai multe și mai dese decât recompensarea continuă</a:t>
            </a:r>
            <a:r>
              <a:rPr lang="en-US" sz="1600" dirty="0" smtClean="0">
                <a:solidFill>
                  <a:schemeClr val="tx1"/>
                </a:solidFill>
                <a:latin typeface="Times New Roman" panose="02020603050405020304" pitchFamily="18" charset="0"/>
                <a:cs typeface="Times New Roman" panose="02020603050405020304" pitchFamily="18" charset="0"/>
              </a:rPr>
              <a:t/>
            </a:r>
            <a:br>
              <a:rPr lang="en-US"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r>
              <a:rPr lang="ro-RO" sz="1600" dirty="0" smtClean="0">
                <a:solidFill>
                  <a:schemeClr val="tx1"/>
                </a:solidFill>
                <a:latin typeface="Times New Roman" panose="02020603050405020304" pitchFamily="18" charset="0"/>
                <a:cs typeface="Times New Roman" panose="02020603050405020304" pitchFamily="18" charset="0"/>
              </a:rPr>
              <a:t/>
            </a:r>
            <a:br>
              <a:rPr lang="ro-RO" sz="1600" dirty="0" smtClean="0">
                <a:solidFill>
                  <a:schemeClr val="tx1"/>
                </a:solidFill>
                <a:latin typeface="Times New Roman" panose="02020603050405020304" pitchFamily="18" charset="0"/>
                <a:cs typeface="Times New Roman" panose="02020603050405020304" pitchFamily="18" charset="0"/>
              </a:rPr>
            </a:br>
            <a:endParaRPr lang="en-US" sz="1600" dirty="0">
              <a:solidFill>
                <a:schemeClr val="tx1"/>
              </a:solidFill>
              <a:latin typeface="Times New Roman" panose="02020603050405020304" pitchFamily="18" charset="0"/>
              <a:cs typeface="Times New Roman" panose="02020603050405020304" pitchFamily="18" charset="0"/>
            </a:endParaRPr>
          </a:p>
        </p:txBody>
      </p:sp>
      <p:pic>
        <p:nvPicPr>
          <p:cNvPr id="3" name="Picture 2" descr="F:\AUTISM\WhatsApp Image 2021-11-18 at 17.39.14.jpeg"/>
          <p:cNvPicPr>
            <a:picLocks noChangeAspect="1" noChangeArrowheads="1"/>
          </p:cNvPicPr>
          <p:nvPr/>
        </p:nvPicPr>
        <p:blipFill>
          <a:blip r:embed="rId2" cstate="print"/>
          <a:srcRect/>
          <a:stretch>
            <a:fillRect/>
          </a:stretch>
        </p:blipFill>
        <p:spPr bwMode="auto">
          <a:xfrm>
            <a:off x="7535845" y="4810844"/>
            <a:ext cx="1608155" cy="2047156"/>
          </a:xfrm>
          <a:prstGeom prst="rect">
            <a:avLst/>
          </a:prstGeom>
          <a:noFill/>
        </p:spPr>
      </p:pic>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513</Words>
  <Application>WPS Presentation</Application>
  <PresentationFormat>On-screen Show (4:3)</PresentationFormat>
  <Paragraphs>54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MINISTERUL EDUCAȚIEI INSPECTORATUL ȘCOLAR JUDEȚEAN MUREȘ GRĂDINIȚA CU PROGRAM PRELUNGIT ,,MANPEL” TG. MUREȘ  CERC PEDAGOGIC ZONA 7 NOIEMBRIE</vt:lpstr>
      <vt:lpstr>Slide 2</vt:lpstr>
      <vt:lpstr> Strategiile de bază care pot fi utilizate în procesul de învățare, dar și pentru creşterea numărului şi calităţii interacţiunilor sociale dintre copilul cu autism şi colegii săi de clasă sunt bazate pe principiile Analizei Comportamentale Aplicate (ABA).     ABA este o întreagă disciplină de studiu care ne ajută să înțelegem de ce un comportament apare cu o frecvență mai mare sau mai mică, de ce comportamentele bine învățate dispar încet încet, cum putem modifica un comportament și astfel să obținem rezultate mai bune, cum putem înlătura o consecință și astfel să scădem frecvența unui comportament.     Disciplina care se numește Behavior analysis (analiza comportamentului) este cea care studiază felul în care oamenii ÎNVAȚĂ abilitățile/comportamentele de care au nevoie în viață.  Studiază felul în care copiii învață să vorbească, să folosească toaleta, să se joace, cum tinerii învață să danseze, să muncească etc.  Analiza comportamentului ajută oamenii (cu o multitudine de probleme) să-și îmbunătățească viața.      În continuare vom enunța un șir de trucuri bazate pe analiza comportamentală                      aplicată, util de folosit în procesul de învățare.    </vt:lpstr>
      <vt:lpstr>1. Recompensarea pozitivă    Recompensa este consecința care se oferă după un comportament și care crește probabilitatea ca acel comportament să se manifeste în viitor.  Exemplu: Situație: Mama spală vasele în bucătărie. Fiica ei de 5 ani vine și se joacă cu frățiorul mai mic. Atitudinea părintelui: Mama se oprește puțin din activitate și se joacă cu amândoi pentru o scurtă perioadă (recompensează inițiativa fetiței). Consecința pe termen lung: Crește probabilitatea ca fetița să se joace cu frățiorul ei și în alte situații.    Recompensa pozitivă poate fi o laudă sau poate fi certă. Ambele se numesc recompensă, deoarece se adaugă ceva, copilul primește ceva care îi menține comportamentul.  Recompensele vor fi oferite doar în cadrul lecției, iar în afara acesteia doar pentru comportamente pozitive. Este necesar ca ele să fie ușor de oferit şi consumate rapid (astfel evităm situația în care recompensarea durează mai mult decât lecția în sine).   În funcție de natura lor, recompensele pot fi: a. alimente ‒ bomboane, prăjituri, fructe, sucuri, meniul preferat, existența desertului la masă etc.; b. distincții ‒ jetoane, steluțe, puncte roșii, diplome etc.; c. posesiuni temporare ale unor obiecte (" împrumuturi") ‒ posibilitatea de a îmbrăca o rochie                      pentru ocazii speciale, de a sta pe scaunul cuiva, de a avea o cameră privată etc. d. activități stimulatoare – excursii, jocuri, vizionarea unor programe T V., sau a unor filme la                       cinema, citirea cărții preferate etc. e. recompense sociale ‒ îmbrățișări afectuoase, laude, zâmbete, o simplă privire care să exprime                 interesul ș.a.m.d. </vt:lpstr>
      <vt:lpstr>2. Mai întâi…, apoi… (principiul Premack)    În 1965 David Premack stabilea că tipurile de comportamente care, în mod natural, au o frecvență crescută la o anumită persoană pot să fie folosite pentru a motiva comportamente care nu prezintă atât de mult interes (și sunt adoptate mai rar).  Altfel spus, copilul trebuie mai întâi să facă ceea ce trebuie pentru ca abia apoi – ca o consecință directă a primei sale acțiuni – să facă ceea ce dorește să facă .                    Principiul Premack este unul din cele mai eficiente strategii de învățare. Utilizând                                în procesul de predare cât mai frecvent sintagma ”Mai întâi….apoi…” veți da încredere copilului cu                          autism că ceva bun se va întâmpla și că el deține un oarecare control asupra situației în grupă.  </vt:lpstr>
      <vt:lpstr>3. Învățarea fără greșeli (totul despre prompt)    Învățarea fără greșeli este o strategie de predare construită în așa mod încât elevul să nu poată face greșeli atunci când învață o informație nouă. Profesorul aplică un procedeu numit prompt pentru ca elevul să dea un răspuns imediat și corect de fiecare dată.    Promptul constituie „Instrucțiuni, gesturi, demonstrații, atingeri, sau alte lucruri pe care le faceți pentru a aranja sau de a crește probabilitatea ca elevii să dea răspunsuri corecte” (definiție dată de Lynn McClannahan și Patricia Krantz din Princeton Child Development Institute).   Promptul are câteva beneficii:  - Se evită descurajarea elevului cu autism prin întrebuințarea frecventă a cuvântului ”nu”  - Întrebuințarea frecventă a cuvântului ”nu” poate duce la desensibilizare (cuvântul ”nu” își pierde din semnificație pentru elevul cu autism și poate ajunge un sunet de fundal).   Există mai multe tipuri de prompturi pe care le puteți utiliza în procesul                                     de învățare:      </vt:lpstr>
      <vt:lpstr>a). Promptul gestual – punctarea sau mișcarea capului sau orice altă acțiune vizibilă pe care o face profesorul. Exemplu:  Profesorul întreabă: ”Cum se numește obiectul din care bei?” Și în același timp indică cu degetul cana.  b). Promptul fizic total are loc atunci când profesorul ghidează copilul prin toată activitatea care i s-a dat.  Exemplu:  Profesorul cere copilului să bată din palme. Apoi i-a mâinile copilului cu mâinile sale și demonstrează întreaga acțiune de a bate din palme.  c). Prompt fizic parțial. Profesorul acordă oarecare asistență ghidând  parțial copilul prin activitatea propusă. Exemplu:  Profesorul îi cere copilului să bată din palme și atinge ușor mâinile copilului împingându-le una spre alta.  d). Promptul verbal total are loc atunci când profesorul răspunde complet la întrebarea pe care o acordă copilului. Exemplu:  Profesorul întreabă: ”Ce urmează după joi?” și tot profesorul promptează imediat, răspunzând: ”Vineri”.  e). Promptul verbal parțial (sau fonematic). Profesorul îi sugerează copilului răspunsul la                                 întrebarea acordată prin emiterea primului sunet sau fonem din răspuns. Exemplu:  Profesorul întreabă: ”Ce urmează după joi?” și îl promptează spunând: ”Vi”.  </vt:lpstr>
      <vt:lpstr>f). Prompt textual sau scris. Acesta poate fi în formă de listă de sarcini sau orice altă instrucțiune scrisă. Exemplu:  Profesorul pune lista de sarcini în fața copilului și spune: ”Fă activitățile!”.  g). Promptul vizual poate fi un video, o fotografie sau un desen pe suport de hârtie, pe tablă sau pe un gadget electronic. Exemplu:  Profesorul cere copilului să bată din palme demonstrându-i un video cu o persoană care bate din palme.  h). Prompt auditiv. Acest tip de prompt include orice sunet pe care poate să-l audă pe copil, cum ar fi, de exemplu, alarma sau sunetul unui temporizator. Exemplu:  Profesorul cere copilului: ”Fă sarcina aceasta în 5 minute!” și setează temporizatorul la 5 minute.  i). Promptul de poziție presupune poziționarea răspunsului corect cât mai aproape de copil. Exemplu:  Profesorul pune în fața  copilului trei obiecte: o minge, un pantof și un măr și întreabă:  ”Care din aceste trei obiecte este mâncare?” Profesorul pune mărul cât mai aproape de  copil.   Atenție!  Promptul se va utiliza în cantități dozate și doar în cazuri strict necesare,diminuând treptat                   intensitatea acestuia. Altfel se va provoca dependența copilului față de prompt.                                                      De exemplu, dacă simțiți că elevul cunoaște răspunsul, dar așteaptă ajutorul Dvs., utilizați                        promptul fonematic în locul promptului verbal total.   </vt:lpstr>
      <vt:lpstr>4. Scheme de recompensare   Un program de recompensare este o hartă care specifică sincronizarea și frecvența recompensării pentru o activitate specială.    Există două tipuri mari de programe de recompensare:                                       1. Continuă;                                      2. Parțială.    Un program de recompensare continuă este acela în care se dă recompensa după fiecare răspuns corect. Acest tip este folositor la învățarea comportamentelor noi, când scopul este accentuarea relației dintre instrucțiune și răspunsul asociat. Feedback-ul continuu dat de acest program va întări această relație.   Un program de recompensare parțială este acela în care doar unele etape ale răspunsului așteptat sunt recompensate. Acest tip conduce la răspunsuri mai multe și mai dese decât recompensarea continuă   </vt:lpstr>
      <vt:lpstr>5. Strategia incidenței de grup    Cum se va proceda în cazul în care în grupă sunt câțiva copii cu autism? Nu e posibil să se acorde toată atenția doar unui copil. Cum vor fi abordate în acest caz comportamentele problematice ale copiilor cu autism și în același timp să se predea întregii grupe informații noi?    În acest caz, principiul contingenței grupului este adesea cel mai bun mod de a reduce comportamentele problematice, de a consolida comportamentele bune, și de a învăța abilități importante.     Există trei moduri de aplicare a principiului contingenței grupului:                          - dependent,                          - independent                           - interdependent.    Modul dependent constă în recompensarea întregului grup pentru comportamentul adecvat al unuia (sau mai multor) dintre membrii săi.    În cazul modului independent de aplicare a principiului contingenței grupului,                       recompense se va acorda doar acelor membri ai grupului care corespund unui criteriu.    Modul interdependent de contingență a grupului are loc atunci când recompensa se                     acordă întregului grup, dacă și numai în cazul în care, fiecare membru al grupului                  îndeplinește  criteriul enunțat.  </vt:lpstr>
      <vt:lpstr>6. Înlocuirea comportamentului / comportamentelor alternative    Comportamentele problematice în contextul educativ preşcolar sau şcolar afectează relația copilului cu profesorul, are impact major asupra conduitei și performanței școlare, aduce mari dezavantaje în relația cu familia şi cu ceilalți colegi.    Înlocuirea comportamentului problemă printr-un comportament alternativ are loc în câteva etape:   A. Identificarea comportamentului problemă și a comportamentului alternativ Exemplu:           B. Colectarea datelor    Scopul colectării datelor este de a înțelege când, unde, cât de des apare comportamentul            problemă și cât durează acesta.    C. Stabilirea funcției comportamentului problemă   Succesul schimbării eficiente a comportamentelor în timp este înțelegerea funcției                   acestora. În primul rând trebuie să știm că comportamentele problemă nu sunt întâmplătoare. </vt:lpstr>
      <vt:lpstr>Exemplu   Un elev cu autism se comporta cumva neadecvat încercând să provoace râsul și atenția colegilor. El trebuie învățat să spună glume ca să obțină aceeași reacție din partea colegilor.   D. Înlocuirea comportamentului problemă   Atunci când se alege comportamentul adecvat trebuie să se țină cont și de eficiența acestuia.  Comportamentul dezirabil trebuie să fie mai eficient decât cel problemă. Trei elemente fac un comportament eficient: manifestând comportamentul dezirabil, copilul trebuie să obțină recompensa (atenția, evitarea sarcinii sau o recompensă automată) mai rapid, mai ușor și mai fiabil.   Exemplu de mod de aplicare a unui program de înlocuire a comportamentului:               </vt:lpstr>
      <vt:lpstr>7. Orarele vizuale    Având în vedere că copiii cu autism întâmpină dificultăți în înțelegerea limbajului, ar fi bine ca lecțiile să aibă o structură vizuală, să decurgă după un orar vizual prestabilit. Tipul de orar vizual se alege în conformitate cu vârsta și nivelul de înțelegere al copilului. Acestea pot fi fotografii sau simboluri care reprezintă activităţile și diferite momente-cheie ale regimului zilei sau denumiri.   Exemplu de orar vizual al zilei                 </vt:lpstr>
      <vt:lpstr>8. Comportamentul guvernat de reguli (Rule Governed Behavior)   Modul de predare a regulilor pentru copiii cu autism se poate dovedi cu totul diferit. Pentru copiii din partea de jos a spectrului autistic, se va baza pe relația imediată dintre cerere, răspuns și recompensă în procesul de învățare a comportamentului dorit.    De cele mai multe ori, comportamentul guvernat de reguli este ușor de predat și are un efect pozitiv asupra copiilor cu autism înalt funcțional.    Câteva trucuri pe care să le folosiți în procesul de învățare a regulilor: a. Regula se va formula cât mai scurt și mai inteligibil posibil (nu mai mult de 5-6 cuvinte). Se va formula într-un mod cât mai pozitiv, fără a folosi negații. Se va axa pe comportamentul dorit. În primul rând se va asigura de faptul că regulile sunt cu adevărat importante pentru orele de clasă și că vor fi recompensate de întreg personalul clasei.  Exemple de reguli:  Intră în grupă Rămâi la locul tău în timpul activităţii Mâinile pe creion, caiet, carte sau masă Vorbește frumos Ridică mâna pentru a vorbi  Pentru început, se vor învăța nu mai mult de 5-6 reguli. b. Regulile se vor scrie cât mai evidențiat posibil și se vor plasa în grupă într-un loc vizibil pentru toți                     (deoarece sunt valabile pentru toți), pentru a putea face ușor referință la ele ori de câte ori e nevoie. Regulile se vor preda la fel ca și orice altă activitate. Copiii vor lua cunoștință de reguli, le vor fi explicate                          pe scurt de ce este nevoie de ele, li se va demonstra vizual ce înseamnă fiecare din ele și li se va da imediat  un      feadback pozitiv. Copiii vor fi întrebați: ”care este regula?”, va fi promptat răspunsul în cor, răspunsul fiind                                regula scrisă. c. Se vor recompensa toți copiii care urmează regulile.  </vt:lpstr>
      <vt:lpstr>9. Limbaje alternative de comunicare PECS (“Pictures Exchange Communication System”)   Înainte de a se exprima prin cuvinte, copilul (inclusiv cel tipic) trebuie învățat căile de comunicare cu ajutorul cărora să se poată exprima, gesturi de comunicare, de cerere și primire a obiectelor, de exprimare a unor trăiri.    Comunicarea prin imagini poate fi un prim-pas către forme mai complexe de comunicare și, mai ales, poate fi un mijloc pentru copilul cu autism de a-și exprima dorințele într-un mod accesibil lui.    Introducerea simbolurilor în terapia copilului cu autism, cunoscută în literatura de specialitate că PECS face trecerea către un mod mai exact și mai accesibil de comunicare.   Copiii care folosesc PECS sunt învățați să ofere imaginea obiectului dorit unui partener de comunicare în schimbul acelui obiect. Procedând astfel, copilul inițiază un act de comunicare pentru un rezultat concret într-un context social.   Prin metoda PECS, copiii cu autism pot învăța faptul că sunt ajutați și că se pot                     baza pe ceilalți oameni care înțeleg și răspund cerințelor lor.    Învățarea prin metoda PECS are efecte puternice asupra comportamentului                     copilului atât  acasă, cât și în colectivitate. Făcându-se înțeles, copilul cu deficiențe de                           limbaj devine  mai puțin agresiv și mai mult comunicativ.  </vt:lpstr>
      <vt:lpstr>10. Sistemul de tokeni    Sistemul de tokeni reprezintă o strategie eficientă de lucru, atât pentru părinţi, cât şi pentru terapeuţi şi educatori, prin intermediul căruia copilul poate să vizualizeze cât timp durează activitatea în care e implicat şi ce anume primeşte după finalizarea acesteia (recompensa primită).    S-a demonstrat că folosirea tokenilor la copiii cu autism scade comportamentele neadecvate ale acestora din timpul activităţilor, mai exact pe  cele cu funcţia de ieşire din sarcină, şi creşte  totodată toleranţa acestora la frustrare.    Este important ca tokenii să stea  mereu la vedere astfel încât copilul să vadă câţi a câştigat şi câţi au mai rămas.    Tokenul în sine nu este recompensa, tokenul pur și simplu îl ajută pe copil să vadă vizual cât timp mai trebuie să lucreze pentru a ajunge la premiul                       dorit de el (un aliment, o jucărie, timp liber, muzică etc.).     </vt:lpstr>
      <vt:lpstr>Slide 17</vt:lpstr>
      <vt:lpstr>Cum funcționează sistemul: – tokenii stau totdeauna la vedere, astfel încât copilul să știe câți a câștigat și cât mai are de lucrat până ce activitatea se termină și primește recompensa; – la activităţile care sunt de obicei mai lungi se folosesc tokeni care se oferă rapid, la lecțiile scurte se pot oferi și tokeni care durează un timp mai lung; – se stabilește înainte dacă tokenii se oferă și pentru răspunsurile promptate sau nu; – se stabilește înainte câte încercări se vor face în programul respectiv (recomandabil între 5 și maxim 10);   Pasul 1  - Stabilirea legăturii dintre răspunsuri, tokeni şi premii. Se alege un program la care copilul are succes . Se așază panoul cu premii lângă masă, într-o poziţie în care copilul îl poate vedea bine. Se așază mai mulţi tokeni pe panou, lăsând un loc liber pentru ultimul token (de exemplu, dacă sunt 10 locuri, aşezaţi 9 tokeni pe panou). Ţinând ultimul token la îndemână, se cheamă copilul la masă şi se începe un exerciţiu, aşa cum se procedează de obicei. Imediat ce se obține un răspuns corect, copilul va fi lăudat, i se va înmâna un token şi i se va spune: "Pune pe panou." Se va prompta copilul pentru a aşeza tokenul pe poziţia corectă de pe panou şi apoi i se va da premiul. I se poate cere să numere tokenii pentru a-l ajuta să-i asocieze cu recompensa, după care se va exclama cu aplomb: "Zece! Ai câştigat un premiu!" Prin exersări repetate, copilul va înţelege legătura dintre tokeni şi premiu.    Pasul 2  - Creşte dificultatea sarcinii. După ce copilul a înţeles legătura dintre tokeni şi premiu, dificultatea sarcinii se va mări şi se vor lăsa pe panou două locuri goale, pentru ca copilul să fie nevoit să câştige doi tokeni pentru a obţine premiul. După ce de două sau trei ori i s-a dat doi tokeni pentru două răspunsuri corecte din cadrul aceluiaşi program (un token pentru fiecare răspuns), i se vor da apoi doi tokeni pentru două răspunsuri corecte din două programe diferite.   </vt:lpstr>
      <vt:lpstr>Pasul 3  - Se mărește intervalul de timp cu care întârzie recompensarea. Pentru a aproxima întârzierea cu care acceptă copiii tipici să primească recompensa (calculul final al tokenilor obţinuţi), se va crește treptat intervalul dintre primirea tokenilor şi câştigarea premiului. Copiii care au un limbaj receptiv şi expresiv limitat s-ar putea să aibă nevoie de intervale de timp mici (de exemplu, mai puţin de 30 de minute) între obţinerea ultimului token şi primirea premiului. Copiii care au un limbaj expresiv şi receptiv avansat şi care au învăţat să numere şi să înţeleagă raţionamentele de tipul dacă... (de pildă, "Dacă obţii 10 tokeni, mergem la McDonald's.") pot tolera un interval de timp mai mare, de pildă 3 ore, între obţinerea ultimului token şi primirea premiului.    Pasul 4  - Creșterea motivaţiei. Adică oferim copilului mai multe opţiuni de premii. La începutul orei, acesta va fi lăsat să-şi aleagă singur premiul din două sau trei opţiuni. Se va asigura că nivelul de dificultate al sarcinii rămâne constant; dacă copilul nu-i face faţă pe parcursul orei (de exemplu, deoarece răspunsurile nu sunt la fel de bune ca de obicei), atunci nu câştigă premiul.    Pasul 5  - Folosirea panoului cu premii pentru a scădea frecvenţa unui comportament. După ce sistemul de premiere începe să funcţioneze, îl puteţi folosi şi pentru a reduce comportamentele nepotrivite. Acest lucru se poate realiza prin metoda penalizării (În engleză, response cost - n.red.), care presupune pierderea unui obiect dorit în urma unui comportament neadecvat. După ce tokenii au căpătat valoare în ochii copilului, pierderea unui token în urma unui comportament nepotrivit poate reduce comportamentul respectiv. Pentru început, se va stabili care sunt comportamentele care vor duce la pierderea de tokeni. Atunci când copilul manifestă un comportament din această listă, se va îndepărta un token de pe panou şi i se va explica legătura dintre cele două evenimente.  </vt:lpstr>
      <vt:lpstr>                               BIBLIOGRAFIE    1. Bălaș-Baconschi C., ,,Şcolarizarea copiilor cu autism. Centre, şcoli speciale sau școli normale?”, Cartea Albă a Psihopedagogiei Speciale. Coordonator Adrian Roșan, Departamentul de Psihopedagogie Specială, 2013.   2. Diagnostic and Statistical Manual of Mental Disorders (DSM–5), https://www.psychiatry.org/psychiatrists/practice/dsm  3. Ghidul animatorului, 855 de jocuri şi activităţi, Chişinău: UNICEF, 2006 ,,Metode de modificare a comportamentului”, http://www.scritub.com/gradinita/copii/METODE-DE-MODIFICARE-A-COMPORT8441519.php   4. Ghidul comunitaţii şcolare, Autism Speak, 2015, http://integrare-scolara autism .ro/ PDF/ Ghidul +comunitatii +scolare + Autism+Integrare+scolara+autism.pdf  5. Liuba I.; Săndica D., ,,Copilul meu cu autism” – Ghid pentru părinţi;  6. Predescu L., ,,Autismul nu este marginea prăpastiei”, Editura Paralele 45  7. https://www.youtube.com/watch?v=iTzr7agImr8&amp;t=21s  </vt:lpstr>
      <vt:lpstr> VĂ MULŢUMIM    PENTRU   ATENŢIA    ACORDATĂ!</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Dana</dc:creator>
  <cp:lastModifiedBy>Administrator</cp:lastModifiedBy>
  <cp:revision>55</cp:revision>
  <dcterms:created xsi:type="dcterms:W3CDTF">2021-11-17T12:54:00Z</dcterms:created>
  <dcterms:modified xsi:type="dcterms:W3CDTF">2022-01-20T14:01:05Z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316E4BA112504771A1BE9B8C81CD1CCC</vt:lpwstr>
  </property>
  <property fmtid="{D5CDD505-2E9C-101B-9397-08002B2CF9AE}" pid="3" name="KSOProductBuildVer">
    <vt:lpwstr>1033-11.2.0.10443</vt:lpwstr>
  </property>
</Properties>
</file>